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8" r:id="rId2"/>
    <p:sldId id="271" r:id="rId3"/>
    <p:sldId id="272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0" autoAdjust="0"/>
    <p:restoredTop sz="94714" autoAdjust="0"/>
  </p:normalViewPr>
  <p:slideViewPr>
    <p:cSldViewPr>
      <p:cViewPr varScale="1">
        <p:scale>
          <a:sx n="86" d="100"/>
          <a:sy n="86" d="100"/>
        </p:scale>
        <p:origin x="14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3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A8D9D-C692-4BFA-9A06-2B1DA5C603F7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2FBDD-7602-4406-82F6-91F9062EC4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15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FBDD-7602-4406-82F6-91F9062EC4A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79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FBDD-7602-4406-82F6-91F9062EC4A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797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FBDD-7602-4406-82F6-91F9062EC4A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79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7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3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9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9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9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1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1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2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1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2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D172-1EE9-4D16-9B07-0B94A0C44F93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8.8.2018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EA23-D091-4F23-86E3-89BF90F77F4F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ebmail.helsinki.fi/horde/imp/view.php?actionID=view_attach&amp;id=3.2&amp;muid=%7B30%7DINBOX.Mainostoimistoyhteisty%C3%B654&amp;view_token=_4CltuGll4mR6sNfVJIXfg8&amp;uniq=1397459738635"/>
          <p:cNvSpPr>
            <a:spLocks noChangeAspect="1" noChangeArrowheads="1"/>
          </p:cNvSpPr>
          <p:nvPr/>
        </p:nvSpPr>
        <p:spPr bwMode="auto">
          <a:xfrm>
            <a:off x="155575" y="-693738"/>
            <a:ext cx="66484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6" descr="https://webmail.helsinki.fi/horde/imp/view.php?actionID=view_attach&amp;id=4.2&amp;muid=%7B30%7DINBOX.Mainostoimistoyhteisty%C3%B654&amp;view_token=_4CltuGll4mR6sNfVJIXfg8&amp;uniq=1397459743132"/>
          <p:cNvSpPr>
            <a:spLocks noChangeAspect="1" noChangeArrowheads="1"/>
          </p:cNvSpPr>
          <p:nvPr/>
        </p:nvSpPr>
        <p:spPr bwMode="auto">
          <a:xfrm>
            <a:off x="155575" y="-2065338"/>
            <a:ext cx="66484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0" y="111872"/>
            <a:ext cx="9144000" cy="127419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ONGELMANRATKAISU-</a:t>
            </a:r>
          </a:p>
          <a:p>
            <a:pPr algn="ctr">
              <a:lnSpc>
                <a:spcPct val="80000"/>
              </a:lnSpc>
            </a:pPr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RYHMÄ</a:t>
            </a:r>
            <a:endParaRPr lang="fi-FI" sz="4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9" y="5301208"/>
            <a:ext cx="91440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206084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i-FI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Auttakaa nuoria </a:t>
            </a:r>
            <a:r>
              <a:rPr lang="fi-FI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ratkaisemaan liikunnan </a:t>
            </a:r>
            <a:r>
              <a:rPr lang="fi-FI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harrastamiseen liittyvät ongelmatilanteet!</a:t>
            </a:r>
          </a:p>
        </p:txBody>
      </p:sp>
    </p:spTree>
    <p:extLst>
      <p:ext uri="{BB962C8B-B14F-4D97-AF65-F5344CB8AC3E}">
        <p14:creationId xmlns:p14="http://schemas.microsoft.com/office/powerpoint/2010/main" val="33247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ebmail.helsinki.fi/horde/imp/view.php?actionID=view_attach&amp;id=3.2&amp;muid=%7B30%7DINBOX.Mainostoimistoyhteisty%C3%B654&amp;view_token=_4CltuGll4mR6sNfVJIXfg8&amp;uniq=1397459738635"/>
          <p:cNvSpPr>
            <a:spLocks noChangeAspect="1" noChangeArrowheads="1"/>
          </p:cNvSpPr>
          <p:nvPr/>
        </p:nvSpPr>
        <p:spPr bwMode="auto">
          <a:xfrm>
            <a:off x="155575" y="-693738"/>
            <a:ext cx="66484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6" descr="https://webmail.helsinki.fi/horde/imp/view.php?actionID=view_attach&amp;id=4.2&amp;muid=%7B30%7DINBOX.Mainostoimistoyhteisty%C3%B654&amp;view_token=_4CltuGll4mR6sNfVJIXfg8&amp;uniq=1397459743132"/>
          <p:cNvSpPr>
            <a:spLocks noChangeAspect="1" noChangeArrowheads="1"/>
          </p:cNvSpPr>
          <p:nvPr/>
        </p:nvSpPr>
        <p:spPr bwMode="auto">
          <a:xfrm>
            <a:off x="155575" y="-2065338"/>
            <a:ext cx="66484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0" y="111872"/>
            <a:ext cx="9144000" cy="127419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ONGELMANRATKAISU-</a:t>
            </a:r>
          </a:p>
          <a:p>
            <a:pPr algn="ctr">
              <a:lnSpc>
                <a:spcPct val="80000"/>
              </a:lnSpc>
            </a:pPr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RYHMÄ</a:t>
            </a:r>
            <a:endParaRPr lang="fi-FI" sz="4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9" y="5301208"/>
            <a:ext cx="91440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386067"/>
            <a:ext cx="39604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i-FI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TAPAUS 1  Antti</a:t>
            </a:r>
          </a:p>
          <a:p>
            <a:r>
              <a:rPr lang="fi-FI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liikkuminen melko epäsäännöllistä. Toisinaan innostuu lenkkeilemään ja nostelemaan painoja kotona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ajoittain kaikki liikunta unohtuu, kun muut kiireet vievät hänen vapaa-aikansa. </a:t>
            </a:r>
          </a:p>
          <a:p>
            <a:pPr marL="171450" indent="-171450" algn="just">
              <a:buFontTx/>
              <a:buChar char="-"/>
            </a:pPr>
            <a:r>
              <a:rPr lang="fi-FI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Antti on asettanut tavoitteekseen käydä kaksi kertaa viikossa puolen tunnin hölkkälenkillä ja tehdä lihastreeniä kotona kerran viikossa</a:t>
            </a: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tavoite ei ole kuitenkaan täyttynyt. Antilla on koulua joka päivä kahdeksasta kahteen, jonka lisäksi hän tekee 20-tuntista työviikkoa </a:t>
            </a:r>
            <a:r>
              <a:rPr lang="fi-FI" sz="12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McDonalds’sissa</a:t>
            </a: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Lisäksi hän on juuri alkanut seurustelemaan. 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Kaiken tekemisen lomassa liikunnalle ei yksinkertaisesti tunnu jäävän aikaa.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4008" y="1295118"/>
            <a:ext cx="403244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i-FI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TAPAUS 2  Lotta</a:t>
            </a:r>
          </a:p>
          <a:p>
            <a:r>
              <a:rPr lang="fi-FI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Ala-asteella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harrastanut telinevoimistelua paikallisessa </a:t>
            </a: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urheiluseurassa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Yläasteelle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siirryttyään hän lopetti seuratoiminnan ja alkoi harrastaa tanssia kaverinsa Johannan kanssa naapurikunnan jazztanssikoulussa. Tunteja järjestetään keskiviikkoisin ja perjantaisin koulun jälkeen. 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Lotan </a:t>
            </a:r>
            <a:r>
              <a:rPr lang="fi-FI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tavoite on käydä molemmilla tunneilla ja kehittyä hyväksi tanssijaksi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Viime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aikoina Johanna on alkanut perua treenejä melko usein eikä Lottaa huvita mennä tunneille </a:t>
            </a: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yksin.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Kaiken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lisäksi matkaa tanssikoululle on melkein 10 kilometriä, busseja kulkee huonosti ja Lotan vanhemmat eivät pääse kuskaamaan häntä.  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Lotta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nauttii tanssitunneista, mutta nämä käytännön esteet ovat alkaneet tulla harrastamisen tielle.</a:t>
            </a:r>
          </a:p>
          <a:p>
            <a:pPr algn="just"/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ctr">
              <a:spcBef>
                <a:spcPct val="20000"/>
              </a:spcBef>
            </a:pPr>
            <a:endParaRPr lang="fi-FI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4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ebmail.helsinki.fi/horde/imp/view.php?actionID=view_attach&amp;id=3.2&amp;muid=%7B30%7DINBOX.Mainostoimistoyhteisty%C3%B654&amp;view_token=_4CltuGll4mR6sNfVJIXfg8&amp;uniq=1397459738635"/>
          <p:cNvSpPr>
            <a:spLocks noChangeAspect="1" noChangeArrowheads="1"/>
          </p:cNvSpPr>
          <p:nvPr/>
        </p:nvSpPr>
        <p:spPr bwMode="auto">
          <a:xfrm>
            <a:off x="155575" y="-693738"/>
            <a:ext cx="66484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6" descr="https://webmail.helsinki.fi/horde/imp/view.php?actionID=view_attach&amp;id=4.2&amp;muid=%7B30%7DINBOX.Mainostoimistoyhteisty%C3%B654&amp;view_token=_4CltuGll4mR6sNfVJIXfg8&amp;uniq=1397459743132"/>
          <p:cNvSpPr>
            <a:spLocks noChangeAspect="1" noChangeArrowheads="1"/>
          </p:cNvSpPr>
          <p:nvPr/>
        </p:nvSpPr>
        <p:spPr bwMode="auto">
          <a:xfrm>
            <a:off x="155575" y="-2065338"/>
            <a:ext cx="66484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0" y="111872"/>
            <a:ext cx="9144000" cy="127419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ONGELMANRATKAISU-</a:t>
            </a:r>
          </a:p>
          <a:p>
            <a:pPr algn="ctr">
              <a:lnSpc>
                <a:spcPct val="80000"/>
              </a:lnSpc>
            </a:pPr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RYHMÄ</a:t>
            </a:r>
            <a:endParaRPr lang="fi-FI" sz="4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9" y="5301208"/>
            <a:ext cx="91440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6" y="1386067"/>
            <a:ext cx="396044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i-FI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TAPAUS 3  Anniina			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ala-asteesta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saakka inhonnut </a:t>
            </a: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liikuntaa. Ei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 olevansa juuri missään liikuntalajissa hyvä ja hän vihaa hengästymisen tunnetta ja hikoilua. 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Lisäksi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häntä ahdistaa ajatus siitä, että muut ihmiset näkevät hänet naamapunaisena </a:t>
            </a: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puuskuttamassa.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Aloitettuaan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merkonomiopinnot pari vuotta sitten hän on kuitenkin huomannut kuntonsa huonontuneen, hän on iltaisin väsynyt ja hänellä menee helposti hartiat jumiin</a:t>
            </a:r>
            <a:r>
              <a:rPr lang="fi-FI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i-FI" sz="12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päättänyt </a:t>
            </a:r>
            <a:r>
              <a:rPr lang="fi-FI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ottaa itseään niskasta kiinni ja käydä pari kertaa viikossa </a:t>
            </a:r>
            <a:r>
              <a:rPr lang="fi-FI" sz="1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bodypumpissa</a:t>
            </a:r>
            <a:r>
              <a:rPr lang="fi-FI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jollain muulla vastaavalla ryhmäliikuntatunnilla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Tunteja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järjestetään paikallisessa liikuntakeskuksessa joka päivä, mutta silti Anniina huomaa keksivänsä tekosyitä, joiden varjolla hän jättää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käynnin väliin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1435652"/>
            <a:ext cx="4032448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i-FI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TAPAUS 4  Joni</a:t>
            </a:r>
          </a:p>
          <a:p>
            <a:r>
              <a:rPr lang="fi-FI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aktiivinen liikunnanharrastaja. </a:t>
            </a:r>
            <a:endParaRPr lang="fi-FI" sz="12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fi-FI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Hänen </a:t>
            </a:r>
            <a:r>
              <a:rPr lang="fi-FI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tavoitteensa on treenata painonnostotekniikoita koulun salilla maanantaisin ja torstaisin. Keskiviikkoisin ja lauantaisin hän pelaa squashia veljensä kanssa</a:t>
            </a: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Tx/>
              <a:buChar char="-"/>
            </a:pPr>
            <a:r>
              <a:rPr lang="fi-FI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Kesäloma </a:t>
            </a:r>
            <a:r>
              <a:rPr lang="fi-FI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juuri alkamassa ja koulun kuntosali menee pian kiinni. Hän tietää aiemmasta kokemuksesta, ettei kesäisin muutenkaan huvita huhkia sisällä ja squashia tulee pelattua harvemmin.    </a:t>
            </a:r>
          </a:p>
          <a:p>
            <a:pPr lvl="0" algn="ctr">
              <a:spcBef>
                <a:spcPct val="20000"/>
              </a:spcBef>
            </a:pPr>
            <a:endParaRPr lang="fi-FI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1_Office Theme">
  <a:themeElements>
    <a:clrScheme name="Custom 25">
      <a:dk1>
        <a:sysClr val="windowText" lastClr="000000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17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shynynen</dc:creator>
  <cp:lastModifiedBy>Palsola, Minttu A M</cp:lastModifiedBy>
  <cp:revision>30</cp:revision>
  <dcterms:created xsi:type="dcterms:W3CDTF">2014-05-05T07:25:24Z</dcterms:created>
  <dcterms:modified xsi:type="dcterms:W3CDTF">2018-08-08T15:12:37Z</dcterms:modified>
</cp:coreProperties>
</file>