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</p:sldMasterIdLst>
  <p:notesMasterIdLst>
    <p:notesMasterId r:id="rId10"/>
  </p:notesMasterIdLst>
  <p:handoutMasterIdLst>
    <p:handoutMasterId r:id="rId11"/>
  </p:handoutMasterIdLst>
  <p:sldIdLst>
    <p:sldId id="342" r:id="rId3"/>
    <p:sldId id="309" r:id="rId4"/>
    <p:sldId id="337" r:id="rId5"/>
    <p:sldId id="352" r:id="rId6"/>
    <p:sldId id="353" r:id="rId7"/>
    <p:sldId id="311" r:id="rId8"/>
    <p:sldId id="356" r:id="rId9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DC73BA-CC89-4A4B-A8EE-E00F2CF4BE8B}">
          <p14:sldIdLst>
            <p14:sldId id="342"/>
            <p14:sldId id="309"/>
            <p14:sldId id="337"/>
            <p14:sldId id="352"/>
            <p14:sldId id="353"/>
            <p14:sldId id="311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67D5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61033" autoAdjust="0"/>
  </p:normalViewPr>
  <p:slideViewPr>
    <p:cSldViewPr>
      <p:cViewPr varScale="1">
        <p:scale>
          <a:sx n="55" d="100"/>
          <a:sy n="55" d="100"/>
        </p:scale>
        <p:origin x="24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34641-A181-401B-BE99-BB9D9916A470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39FD3-D6F0-4784-96D3-96ECD91905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21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FADB-EB93-415E-BFA1-165C62273A5C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9068A-9686-4396-A033-E3C5AC46A6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33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Valmisteltavat ja mukaan otettavat materiaalit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lvl="0"/>
            <a:r>
              <a:rPr lang="fi-F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Fläppipaperia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tai muuta A3-kokoista paperia 5-6 kpl</a:t>
            </a:r>
          </a:p>
          <a:p>
            <a:pPr lvl="0"/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Post-it-lappuja</a:t>
            </a:r>
          </a:p>
          <a:p>
            <a:pPr lvl="0"/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Kyniä, paperia, teippiä</a:t>
            </a:r>
          </a:p>
          <a:p>
            <a:pPr lvl="0"/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PowerPoint-esitys +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Youtubesta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rutiinivideo valmiiksi näkyville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Kannettava tietokone tai muu väline, jos luokassa ei ole tietokonetta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64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KOKEILUKOKEMUSTEN</a:t>
            </a:r>
            <a:r>
              <a:rPr lang="fi-FI" baseline="0" dirty="0" smtClean="0"/>
              <a:t> JAKAMINEN: </a:t>
            </a:r>
            <a:r>
              <a:rPr lang="fi-FI" dirty="0" smtClean="0"/>
              <a:t>25 MIN. </a:t>
            </a:r>
          </a:p>
          <a:p>
            <a:endParaRPr lang="fi-FI" dirty="0" smtClean="0"/>
          </a:p>
          <a:p>
            <a:r>
              <a:rPr lang="fi-FI" dirty="0" smtClean="0"/>
              <a:t>Opettajat</a:t>
            </a:r>
            <a:r>
              <a:rPr lang="fi-FI" baseline="0" dirty="0" smtClean="0"/>
              <a:t> muodostavat yhden tai kaksi ryhmää riippuen osallistujien määrästä (noin 4-5 hengen ryhmä hyvä)</a:t>
            </a:r>
          </a:p>
          <a:p>
            <a:r>
              <a:rPr lang="fi-FI" baseline="0" dirty="0" smtClean="0"/>
              <a:t>Ryhmiin jakaudutaan niin, että jokainen asettaa vasemman kätensä sellaisen henkilön olkapäälle, jonka kanssa on vähiten tehnyt yhteistyötä</a:t>
            </a:r>
          </a:p>
          <a:p>
            <a:endParaRPr lang="fi-FI" baseline="0" dirty="0" smtClean="0"/>
          </a:p>
          <a:p>
            <a:r>
              <a:rPr lang="fi-FI" baseline="0" dirty="0" smtClean="0"/>
              <a:t>-Ohjeistus: ”Saatte </a:t>
            </a:r>
            <a:r>
              <a:rPr lang="fi-FI" b="1" baseline="0" dirty="0" smtClean="0"/>
              <a:t>10-15 min. aikaa keskustella</a:t>
            </a:r>
            <a:r>
              <a:rPr lang="fi-FI" baseline="0" dirty="0" smtClean="0"/>
              <a:t> istumisen vähentämiskokeiluista. Tässä näette viisi teemaa, joista toivoisin teidän keskustelevan. </a:t>
            </a:r>
          </a:p>
          <a:p>
            <a:r>
              <a:rPr lang="fi-FI" baseline="0" dirty="0" smtClean="0"/>
              <a:t>1) Tuliko kokeiltua niitä keinoja, joita suunnitteli kokeilevansa? Ja mitä keinoja kokeili? (voitte käyttää apuna lukujärjestyspohjaa, johon suunnittelitte)</a:t>
            </a:r>
          </a:p>
          <a:p>
            <a:pPr marL="0" indent="0">
              <a:buNone/>
            </a:pPr>
            <a:r>
              <a:rPr lang="fi-FI" baseline="0" dirty="0" smtClean="0"/>
              <a:t>2) Miten opiskelijat suhtautuivat istumisen vähentämiseen?</a:t>
            </a:r>
          </a:p>
          <a:p>
            <a:pPr marL="0" indent="0">
              <a:buNone/>
            </a:pPr>
            <a:r>
              <a:rPr lang="fi-FI" baseline="0" dirty="0" smtClean="0"/>
              <a:t>3) Mitä hyvää kokeilu toi sinulle tai opiskelijoille?</a:t>
            </a:r>
          </a:p>
          <a:p>
            <a:pPr marL="0" indent="0">
              <a:buNone/>
            </a:pPr>
            <a:r>
              <a:rPr lang="fi-FI" baseline="0" dirty="0" smtClean="0"/>
              <a:t>5) Millaisia haasteita kenties kohtasitte? ”</a:t>
            </a:r>
            <a:r>
              <a:rPr lang="fi-FI" b="1" baseline="0" dirty="0" smtClean="0"/>
              <a:t>Kirjatkaa haasteet erillisille </a:t>
            </a:r>
            <a:r>
              <a:rPr lang="fi-FI" b="1" baseline="0" dirty="0" err="1" smtClean="0"/>
              <a:t>post</a:t>
            </a:r>
            <a:r>
              <a:rPr lang="fi-FI" b="1" baseline="0" dirty="0" smtClean="0"/>
              <a:t>-it lapuille,</a:t>
            </a:r>
            <a:r>
              <a:rPr lang="fi-FI" baseline="0" dirty="0" smtClean="0"/>
              <a:t> yksi haaste per lappu! Pohdimme niitä yhdessä myöhemmin tänään.”</a:t>
            </a:r>
          </a:p>
          <a:p>
            <a:pPr marL="0" indent="0">
              <a:buNone/>
            </a:pPr>
            <a:endParaRPr lang="fi-FI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Jos joku ei ole vielä ehtinyt kokeilemaan mitään keinoa, ei hätää!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Ymmärrän, että tämä ei ole prioriteettinne opetuksessa. Keinoja ehtii vielä hyvin kokeilla”</a:t>
            </a:r>
          </a:p>
          <a:p>
            <a:pPr marL="0" indent="0">
              <a:buNone/>
            </a:pPr>
            <a:endParaRPr lang="fi-FI" baseline="0" dirty="0" smtClean="0"/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Seuraa tehtävän aikana ryhmiä:</a:t>
            </a: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-Pidä huoli, että kaikista viidestä teemasta keskustellaan </a:t>
            </a: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-Pidä huoli, että haasteet tulevat kirjatuiksi lapuille</a:t>
            </a: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-Jos jossain ryhmässä ei synny keskustelua, käy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esittämässä kysymyksiä</a:t>
            </a: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-Jos jossain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ryhmissä keskustelu ajautuu aiheen ulkopuolelle, esitä aiheeseen liittyvä kysymys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PURKU (yht. 5-10 min):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jokainen ryhmä esittelee lyhyesti keskustelunsa toisille (jos ryhmiä on kaksi). </a:t>
            </a:r>
          </a:p>
          <a:p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Kiitos mielipiteistänne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teillä onkin paljon hyviä näkemyksiä”</a:t>
            </a:r>
          </a:p>
          <a:p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 kuulla, että olette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kokeilleet keinoja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 lähteneet mukaan tähän! Se on tosi hienoa, sillä tämä on haastavaa kaiken muun opetuksen keskellä”</a:t>
            </a:r>
          </a:p>
          <a:p>
            <a:endParaRPr lang="fi-FI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HUOM! Käytä seuraavaa </a:t>
            </a:r>
            <a:r>
              <a:rPr lang="fi-FI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slidea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2-kohdan purussa</a:t>
            </a:r>
          </a:p>
          <a:p>
            <a:endParaRPr lang="fi-FI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Tehtävän 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lopuksi valitaan ryhmänä neljä tärkeimmäksi koettua haastetta 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jatkoa varten (voi tehdä kroppaäänestyksellä,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kyykky on kyllä)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08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Tämän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sliden</a:t>
            </a:r>
            <a:r>
              <a:rPr lang="fi-FI" baseline="0" dirty="0" smtClean="0"/>
              <a:t> voi näyttää 2 kohdan purussa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aseline="0" dirty="0" smtClean="0"/>
              <a:t>-”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Pilottikokemuksen mukaan 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palautetta ei aina pysty opiskelijoiden naamalta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ilti kokemuksemme mukaan kun opiskelijoita haastateltiin, he kokivat opettajien istumisen vähentämiset tämän ohjelman parhaana asiana”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Opiskelijoiden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motivoiminen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mukaan istumisen vähentämiseen 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aiemmin mietittänyt monia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opettajia.  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Tässä muutamia vinkkejä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opiskelijoiden motivoimiseen ja opiskelijoiden kommentteja.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-”Tässä ohjelmassa ei suositella opiskelijoiden pakottamista istumisen vähentämiseen, sillä se usein lisää vastarintaa eikä tue omaehtoisen motivaation syntymistä. Kannustaminen, vaihtoehtojen tarjoaminen ja toisten tekemisen havainnointi sulattavat yleensä vastarintaa”.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”Mitä mieltä olette näistä vinkeistä?”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Opiskelijoiden motivoimisesta löytyy paljon tietoa ja ideoita 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työkalupakista s. 27-29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Nämä sivut kannattaa lukaista työpajan jälkeen läpi!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03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-”Välissä</a:t>
            </a:r>
            <a:r>
              <a:rPr lang="fi-FI" baseline="0" dirty="0" smtClean="0"/>
              <a:t> haluan vielä muistuttaa, että </a:t>
            </a:r>
            <a:r>
              <a:rPr lang="fi-FI" b="1" baseline="0" dirty="0" smtClean="0"/>
              <a:t>pienikin liike on hyvästä</a:t>
            </a:r>
            <a:r>
              <a:rPr lang="fi-FI" baseline="0" dirty="0" smtClean="0"/>
              <a:t>! Ei tarvitse ottaa stressiä istumisen vähentämisestä! </a:t>
            </a:r>
            <a:r>
              <a:rPr lang="fi-FI" b="1" baseline="0" dirty="0" smtClean="0"/>
              <a:t>Kaikki mitä teette on iso plussa!”</a:t>
            </a:r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4561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AKTIIVISUUSTAUKO</a:t>
            </a:r>
            <a:r>
              <a:rPr lang="fi-FI" baseline="0" dirty="0" smtClean="0"/>
              <a:t> (5</a:t>
            </a:r>
            <a:r>
              <a:rPr lang="fi-FI" dirty="0" smtClean="0"/>
              <a:t> min) </a:t>
            </a:r>
          </a:p>
          <a:p>
            <a:r>
              <a:rPr lang="fi-FI" dirty="0" smtClean="0"/>
              <a:t>Opettajat</a:t>
            </a:r>
            <a:r>
              <a:rPr lang="fi-FI" baseline="0" dirty="0" smtClean="0"/>
              <a:t> saavat valita aktiivisuustauon: videon nettisivuilta, julisteista vedettävän jumpan?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>
                <a:solidFill>
                  <a:prstClr val="black"/>
                </a:solidFill>
              </a:rPr>
              <a:pPr/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3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RATKOTAAN EDELLISEN</a:t>
            </a:r>
            <a:r>
              <a:rPr lang="fi-FI" baseline="0" dirty="0" smtClean="0"/>
              <a:t> TEHTÄVÄT VALITUT ESTEET (KESTO 25 MIN.) </a:t>
            </a:r>
          </a:p>
          <a:p>
            <a:endParaRPr lang="fi-FI" baseline="0" dirty="0" smtClean="0"/>
          </a:p>
          <a:p>
            <a:r>
              <a:rPr lang="fi-FI" dirty="0" smtClean="0"/>
              <a:t>Käytetään</a:t>
            </a:r>
            <a:r>
              <a:rPr lang="fi-FI" baseline="0" dirty="0" smtClean="0"/>
              <a:t> edellisestä tehtävästä kirjattuja haasteita, jotka sijoitetaan ympäri luokkaan (esim. taululle, </a:t>
            </a:r>
            <a:r>
              <a:rPr lang="fi-FI" baseline="0" dirty="0" err="1" smtClean="0"/>
              <a:t>fläpille</a:t>
            </a:r>
            <a:r>
              <a:rPr lang="fi-FI" baseline="0" dirty="0" smtClean="0"/>
              <a:t>, irtopapereiden viereen)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aseline="0" dirty="0" smtClean="0"/>
              <a:t>Jaetaan porukka 4-5 hengen ryhmiin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fi-FI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OHJEISTUS: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Seuraavaksi pääsette ryhmissä ratkomaan äskeisen tehtävän haasteita. Teillä on 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noin 5 min. aikaa per rasti 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kirjoittaa ranskalaisin viivoin 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ratkaisuehdotuksia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ylös. Sanon kun on aika vaihtaa rastia. Lopuksi puramme harjoituksen niin, että jokainen ryhmä lukee ääneen rastilla olevat ratkaisut.”</a:t>
            </a:r>
          </a:p>
          <a:p>
            <a:endParaRPr lang="fi-FI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PURKU: 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Pyydetään ryhmiä lukemaan ääneen muille sen rastin haaste ja ratkaisu, jonka edessä ovat (viimeinen rasti).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Kiitos näistä hyvistä ratkaisuista</a:t>
            </a:r>
            <a:r>
              <a:rPr lang="fi-F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”Olette itse </a:t>
            </a:r>
            <a:r>
              <a:rPr lang="fi-F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parhaita asiantuntijoita</a:t>
            </a:r>
            <a:r>
              <a:rPr lang="fi-FI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koulun arjessa”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-”</a:t>
            </a:r>
            <a:r>
              <a:rPr lang="fi-F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Koetteko, että tästä on apua </a:t>
            </a:r>
            <a:r>
              <a:rPr lang="fi-F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tulevien haasteiden ratkomiseen?”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426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TUKEA</a:t>
            </a:r>
            <a:r>
              <a:rPr lang="en-US" baseline="0" dirty="0" smtClean="0"/>
              <a:t> ISTUMISEN VÄHENTÄMISEN TOTEUTTAMISEEN (10 MIN)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Kuten</a:t>
            </a:r>
            <a:r>
              <a:rPr lang="en-US" dirty="0" smtClean="0"/>
              <a:t> </a:t>
            </a:r>
            <a:r>
              <a:rPr lang="en-US" dirty="0" err="1" smtClean="0"/>
              <a:t>viime</a:t>
            </a:r>
            <a:r>
              <a:rPr lang="en-US" dirty="0" smtClean="0"/>
              <a:t> </a:t>
            </a:r>
            <a:r>
              <a:rPr lang="en-US" dirty="0" err="1" smtClean="0"/>
              <a:t>työpajassa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juttelimmekin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innostuksesta</a:t>
            </a:r>
            <a:r>
              <a:rPr lang="en-US" baseline="0" dirty="0" smtClean="0"/>
              <a:t> ja </a:t>
            </a:r>
            <a:r>
              <a:rPr lang="en-US" baseline="0" dirty="0" err="1" smtClean="0"/>
              <a:t>motivaatiosta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huolimatta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toteutettua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ideoita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koska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esimerkiksi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vievät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huomion</a:t>
            </a:r>
            <a:r>
              <a:rPr lang="en-US" baseline="0" dirty="0" smtClean="0"/>
              <a:t>.”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</a:t>
            </a:r>
            <a:r>
              <a:rPr lang="en-US" baseline="0" dirty="0" err="1" smtClean="0"/>
              <a:t>Olemme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käyneet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työpajoissa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läpi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erilaisia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keinoja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joilla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istumisen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vähentämisen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toteuttamista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voi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helpottaa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esimerkiksi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suunnitteleminen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toteutuksen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seuraaminen</a:t>
            </a:r>
            <a:r>
              <a:rPr lang="en-US" baseline="0" dirty="0" smtClean="0"/>
              <a:t> ja </a:t>
            </a:r>
            <a:r>
              <a:rPr lang="en-US" baseline="0" dirty="0" err="1" smtClean="0"/>
              <a:t>rutiinit</a:t>
            </a:r>
            <a:r>
              <a:rPr lang="en-US" baseline="0" dirty="0" smtClean="0"/>
              <a:t>”.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</a:t>
            </a:r>
            <a:r>
              <a:rPr lang="en-US" baseline="0" dirty="0" err="1" smtClean="0"/>
              <a:t>Nämä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hyvä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pitää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mielessä</a:t>
            </a:r>
            <a:r>
              <a:rPr lang="en-US" baseline="0" dirty="0" smtClean="0"/>
              <a:t> ja </a:t>
            </a:r>
            <a:r>
              <a:rPr lang="en-US" baseline="0" dirty="0" err="1" smtClean="0"/>
              <a:t>mietitiä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mitä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näistä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keinoista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haluaisit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käyttää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jatkossa</a:t>
            </a:r>
            <a:r>
              <a:rPr lang="en-US" b="1" baseline="0" dirty="0" smtClean="0"/>
              <a:t> </a:t>
            </a:r>
            <a:r>
              <a:rPr lang="en-US" baseline="0" dirty="0" err="1" smtClean="0"/>
              <a:t>auttamaan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istumisen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vähentämisessä</a:t>
            </a:r>
            <a:r>
              <a:rPr lang="en-US" baseline="0" dirty="0" smtClean="0"/>
              <a:t>? </a:t>
            </a:r>
            <a:r>
              <a:rPr lang="en-US" b="1" baseline="0" dirty="0" err="1" smtClean="0"/>
              <a:t>Mikä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toimi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sinulle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parhaiten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voisit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muokata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arkeesi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sopivammaksi</a:t>
            </a:r>
            <a:r>
              <a:rPr lang="en-US" baseline="0" dirty="0" smtClean="0"/>
              <a:t>?”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</a:t>
            </a:r>
            <a:r>
              <a:rPr lang="en-US" baseline="0" dirty="0" err="1" smtClean="0"/>
              <a:t>Miltä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teistä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tuntuu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onko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näistä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keinoista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teille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hyötyä</a:t>
            </a:r>
            <a:r>
              <a:rPr lang="en-US" baseline="0" dirty="0" smtClean="0"/>
              <a:t>?”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</a:t>
            </a:r>
            <a:r>
              <a:rPr lang="en-US" baseline="0" dirty="0" err="1" smtClean="0"/>
              <a:t>Opiskelijoiden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istumisen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vähentämisen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ylläpitämisessä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myös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ympäristön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tuki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tärkeää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Kannustankin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teitä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jatkossa</a:t>
            </a:r>
            <a:r>
              <a:rPr lang="en-US" baseline="0" dirty="0" smtClean="0"/>
              <a:t> </a:t>
            </a:r>
            <a:r>
              <a:rPr lang="fi-FI" b="1" baseline="0" dirty="0" smtClean="0"/>
              <a:t>jakamaan</a:t>
            </a:r>
            <a:r>
              <a:rPr lang="fi-FI" baseline="0" dirty="0" smtClean="0"/>
              <a:t> toistenne kanssa </a:t>
            </a:r>
            <a:r>
              <a:rPr lang="fi-FI" b="1" baseline="0" dirty="0" smtClean="0"/>
              <a:t>kokemuksia</a:t>
            </a:r>
            <a:r>
              <a:rPr lang="fi-FI" baseline="0" dirty="0" smtClean="0"/>
              <a:t> istumisen vähentämisestä (miten sujuu, mitkä keinot toimivat parhaiten, miten ratkonut haasteita?) </a:t>
            </a:r>
            <a:r>
              <a:rPr lang="fi-FI" b="1" baseline="0" dirty="0" smtClean="0"/>
              <a:t>esim. lounaalla tai opettajien huoneessa </a:t>
            </a:r>
            <a:r>
              <a:rPr lang="fi-FI" b="0" baseline="0" dirty="0" smtClean="0"/>
              <a:t>ja pitämään yllä keskustelua oppituntien aktivoimisesta”</a:t>
            </a:r>
            <a:r>
              <a:rPr lang="fi-FI" baseline="0" dirty="0" smtClean="0"/>
              <a:t>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068A-9686-4396-A033-E3C5AC46A6B4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83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5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8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4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68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43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3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6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68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1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3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4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8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6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3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8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4E7E006-3747-3044-B81B-AD75542F618F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 defTabSz="457200"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676F5-D210-8848-A8B7-65F6DAEF366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4E7E006-3747-3044-B81B-AD75542F618F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 defTabSz="457200"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676F5-D210-8848-A8B7-65F6DAEF366E}" type="slidenum">
              <a:rPr lang="fi-FI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3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520700" y="5958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fi-FI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Kuva 1" descr="Letsmoveit_logo_A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6228"/>
            <a:ext cx="8623300" cy="5565323"/>
          </a:xfrm>
          <a:prstGeom prst="rect">
            <a:avLst/>
          </a:prstGeom>
        </p:spPr>
      </p:pic>
      <p:sp>
        <p:nvSpPr>
          <p:cNvPr id="4" name="Tekstiruutu 5"/>
          <p:cNvSpPr txBox="1"/>
          <p:nvPr/>
        </p:nvSpPr>
        <p:spPr>
          <a:xfrm>
            <a:off x="1569518" y="317128"/>
            <a:ext cx="600496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AKTIVOINTIKOKEILUIDEN </a:t>
            </a:r>
          </a:p>
          <a:p>
            <a:pPr algn="ctr">
              <a:lnSpc>
                <a:spcPct val="90000"/>
              </a:lnSpc>
            </a:pPr>
            <a:r>
              <a:rPr lang="fi-FI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KOKEMUSTEN JAKAMINEN</a:t>
            </a:r>
            <a:endParaRPr lang="fi-FI" sz="8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61900" y="1484784"/>
            <a:ext cx="6004964" cy="249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69518" y="130218"/>
            <a:ext cx="6004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903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46" y="1082784"/>
            <a:ext cx="9036496" cy="4645013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4-5 hengen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ryhmät</a:t>
            </a:r>
          </a:p>
          <a:p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 minuuttia aikaa keskustella esim.: </a:t>
            </a:r>
          </a:p>
          <a:p>
            <a:pPr marL="0" indent="0">
              <a:buNone/>
            </a:pPr>
            <a:r>
              <a:rPr lang="fi-FI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lvl="0" indent="-457200">
              <a:buAutoNum type="arabicParenR"/>
            </a:pP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Mitä keinoja kokeilit? </a:t>
            </a:r>
            <a:r>
              <a:rPr lang="fi-FI" sz="2500" dirty="0">
                <a:latin typeface="Arial" panose="020B0604020202020204" pitchFamily="34" charset="0"/>
                <a:cs typeface="Arial" panose="020B0604020202020204" pitchFamily="34" charset="0"/>
              </a:rPr>
              <a:t>Mitkä keinoista toimivat sinulla </a:t>
            </a: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parhaiten? (ks. tekemäsi suunnitelma!)</a:t>
            </a:r>
          </a:p>
          <a:p>
            <a:pPr marL="457200" lvl="0" indent="-457200">
              <a:buAutoNum type="arabicParenR"/>
            </a:pP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Miten </a:t>
            </a:r>
            <a:r>
              <a:rPr lang="fi-FI" sz="2500" dirty="0">
                <a:latin typeface="Arial" panose="020B0604020202020204" pitchFamily="34" charset="0"/>
                <a:cs typeface="Arial" panose="020B0604020202020204" pitchFamily="34" charset="0"/>
              </a:rPr>
              <a:t>opiskelijat suhtautuivat istumisen </a:t>
            </a: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vähentämiseen?</a:t>
            </a:r>
          </a:p>
          <a:p>
            <a:pPr marL="457200" lvl="0" indent="-457200">
              <a:buAutoNum type="arabicParenR"/>
            </a:pP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Mitä </a:t>
            </a:r>
            <a:r>
              <a:rPr lang="fi-FI" sz="2500" dirty="0">
                <a:latin typeface="Arial" panose="020B0604020202020204" pitchFamily="34" charset="0"/>
                <a:cs typeface="Arial" panose="020B0604020202020204" pitchFamily="34" charset="0"/>
              </a:rPr>
              <a:t>hyvää kokeilu toi sinulle ja </a:t>
            </a: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opiskelijoille?</a:t>
            </a:r>
          </a:p>
          <a:p>
            <a:pPr marL="457200" lvl="0" indent="-457200">
              <a:buAutoNum type="arabicParenR"/>
            </a:pPr>
            <a:r>
              <a:rPr lang="fi-FI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Millaisia haasteita kenties kohtasit? (Ratkotaan pian yhdessä!)            </a:t>
            </a:r>
            <a:r>
              <a:rPr lang="fi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Kirjatkaa </a:t>
            </a:r>
            <a:r>
              <a:rPr lang="fi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kehityshaasteet liimalapuille yksi </a:t>
            </a:r>
            <a:r>
              <a:rPr lang="fi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haaste per lappu</a:t>
            </a:r>
          </a:p>
          <a:p>
            <a:pPr marL="0" lvl="0" indent="0">
              <a:buNone/>
            </a:pP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Keskustelun jälkeen ryhmät esittelevät </a:t>
            </a: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lyhyesti </a:t>
            </a: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ajatuksensa toisille ryhmille </a:t>
            </a:r>
            <a:endParaRPr lang="fi-FI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arenR"/>
            </a:pPr>
            <a:endParaRPr lang="fi-FI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fi-FI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5"/>
          <p:cNvSpPr txBox="1"/>
          <p:nvPr/>
        </p:nvSpPr>
        <p:spPr>
          <a:xfrm>
            <a:off x="705366" y="382657"/>
            <a:ext cx="742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FF0000"/>
              </a:buClr>
            </a:pPr>
            <a:r>
              <a:rPr lang="fi-FI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KOKEILUKOKEMUKSET</a:t>
            </a:r>
            <a:endParaRPr lang="fi-FI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uva 2" descr="Musta_letsmoveit_pitkät[1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0269"/>
            <a:ext cx="9144000" cy="1167731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 rot="658701">
            <a:off x="6584779" y="329126"/>
            <a:ext cx="2440923" cy="1476950"/>
          </a:xfrm>
          <a:prstGeom prst="wedgeEllipseCallo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Ryhmä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keskusteluna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seisten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22287" y="4365104"/>
            <a:ext cx="459680" cy="36747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04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593467" y="1144263"/>
            <a:ext cx="3968824" cy="2439888"/>
          </a:xfrm>
          <a:prstGeom prst="wedgeEllipseCallout">
            <a:avLst>
              <a:gd name="adj1" fmla="val -44471"/>
              <a:gd name="adj2" fmla="val 532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sz="16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fi-FI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 sinä mukana 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ja, he </a:t>
            </a:r>
            <a:r>
              <a:rPr lang="fi-FI" sz="1600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iteki</a:t>
            </a:r>
            <a:r>
              <a:rPr lang="fi-FI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venytteli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siin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se ei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ollu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vaan et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nytte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tehkää näin. Et he oli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iteki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siin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mukana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oli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just se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6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heki</a:t>
            </a:r>
            <a:r>
              <a:rPr lang="fi-FI" sz="16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teki, </a:t>
            </a:r>
            <a:r>
              <a:rPr lang="fi-FI" sz="1600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fi-FI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600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sithä</a:t>
            </a:r>
            <a:r>
              <a:rPr lang="fi-FI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oli helpompi lähtee</a:t>
            </a:r>
            <a:r>
              <a:rPr lang="fi-FI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(tyttö) </a:t>
            </a:r>
            <a:endParaRPr lang="fi-FI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076056" y="1764971"/>
            <a:ext cx="3697560" cy="187220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Hyvällä </a:t>
            </a:r>
            <a:r>
              <a:rPr lang="fi-FI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kannusti </a:t>
            </a:r>
            <a:r>
              <a:rPr lang="fi-FI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fi-FI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 </a:t>
            </a:r>
            <a:r>
              <a:rPr lang="fi-FI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hyvil</a:t>
            </a:r>
            <a:r>
              <a:rPr lang="fi-FI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fiiliksil</a:t>
            </a:r>
            <a:r>
              <a:rPr lang="fi-FI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fi-FI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(tyttö) </a:t>
            </a:r>
            <a:endParaRPr lang="fi-FI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714122" y="3627537"/>
            <a:ext cx="3697560" cy="1872208"/>
          </a:xfrm>
          <a:prstGeom prst="wedgeEllipseCallout">
            <a:avLst>
              <a:gd name="adj1" fmla="val 9035"/>
              <a:gd name="adj2" fmla="val 580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spcBef>
                <a:spcPct val="20000"/>
              </a:spcBef>
              <a:buClr>
                <a:srgbClr val="A63212"/>
              </a:buClr>
              <a:buSzPct val="95000"/>
            </a:pPr>
            <a:r>
              <a:rPr lang="fi-FI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”Opiskelijat </a:t>
            </a:r>
            <a:r>
              <a:rPr lang="fi-FI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arvostaa sitä et </a:t>
            </a:r>
            <a:r>
              <a:rPr lang="fi-FI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niilt</a:t>
            </a:r>
            <a:r>
              <a:rPr lang="fi-FI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kysytään niiden </a:t>
            </a:r>
            <a:r>
              <a:rPr lang="fi-FI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mielipidet</a:t>
            </a:r>
            <a:r>
              <a:rPr lang="fi-FI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mitä </a:t>
            </a:r>
            <a:r>
              <a:rPr lang="fi-FI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niilt</a:t>
            </a:r>
            <a:r>
              <a:rPr lang="fi-FI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halutaan</a:t>
            </a:r>
            <a:r>
              <a:rPr lang="fi-FI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r>
              <a:rPr lang="fi-FI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(tyttö)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1880" y="866059"/>
            <a:ext cx="1782003" cy="6660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Näytä mallia</a:t>
            </a:r>
            <a:endParaRPr lang="fi-FI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4836" y="1118383"/>
            <a:ext cx="1938690" cy="11167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Kannusta, anna positiivista palautetta</a:t>
            </a:r>
            <a:endParaRPr lang="fi-FI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9632" y="4524992"/>
            <a:ext cx="1782003" cy="6660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Osallista</a:t>
            </a:r>
            <a:endParaRPr lang="fi-FI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09" y="5697335"/>
            <a:ext cx="91440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6877" y="3519339"/>
            <a:ext cx="1782003" cy="6660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Kuuntele empaattisesti</a:t>
            </a:r>
            <a:endParaRPr lang="fi-FI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84168" y="4185413"/>
            <a:ext cx="2617440" cy="11167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Punnitkaa yhdessä istumisen haittoja ja vähentämisen hyötyjä</a:t>
            </a:r>
            <a:endParaRPr lang="fi-FI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4230" y="205954"/>
            <a:ext cx="9646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Vinkkejä </a:t>
            </a: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opiskelijoiden motivoimiseen ja opiskelijoiden kommentteja. </a:t>
            </a:r>
          </a:p>
        </p:txBody>
      </p:sp>
    </p:spTree>
    <p:extLst>
      <p:ext uri="{BB962C8B-B14F-4D97-AF65-F5344CB8AC3E}">
        <p14:creationId xmlns:p14="http://schemas.microsoft.com/office/powerpoint/2010/main" val="260571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0"/>
            <a:ext cx="4861471" cy="690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96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51751" cy="1143000"/>
          </a:xfrm>
        </p:spPr>
        <p:txBody>
          <a:bodyPr/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AKTIIVISUUSTAUKO?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3136">
            <a:off x="1167302" y="1849737"/>
            <a:ext cx="1872912" cy="25856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4840">
            <a:off x="2750825" y="1829391"/>
            <a:ext cx="1864936" cy="2562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9568">
            <a:off x="792203" y="3418944"/>
            <a:ext cx="1986325" cy="2797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442">
            <a:off x="2572907" y="3713187"/>
            <a:ext cx="1981037" cy="27212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05005"/>
            <a:ext cx="3208035" cy="161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37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484784"/>
            <a:ext cx="8517632" cy="452596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afe </a:t>
            </a:r>
          </a:p>
          <a:p>
            <a:pPr marL="0" indent="0">
              <a:buNone/>
            </a:pP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Valitaan kirjatuista haasteita 4-6 yleisintä. </a:t>
            </a: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Sijoitetaan haasteet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ympäri luokkaan (esim.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taululle tai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fläpille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4-5 hengen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ryhmä kiertävät rastit läpi ja kirjaavat omat ratkaisuehdotuksensa lapuille.</a:t>
            </a: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N. 5 min per/rasti</a:t>
            </a: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Luetaan ääneen </a:t>
            </a:r>
            <a:r>
              <a:rPr lang="fi-FI" sz="2400" smtClean="0">
                <a:latin typeface="Arial" panose="020B0604020202020204" pitchFamily="34" charset="0"/>
                <a:cs typeface="Arial" panose="020B0604020202020204" pitchFamily="34" charset="0"/>
              </a:rPr>
              <a:t>ratkaisut </a:t>
            </a:r>
            <a:r>
              <a:rPr lang="fi-FI" sz="24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5"/>
          <p:cNvSpPr txBox="1"/>
          <p:nvPr/>
        </p:nvSpPr>
        <p:spPr>
          <a:xfrm>
            <a:off x="114648" y="404664"/>
            <a:ext cx="9011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FF0000"/>
              </a:buClr>
            </a:pPr>
            <a:r>
              <a:rPr lang="fi-FI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KOHDATTUJEN HAASTEIDEN RATKOMINEN</a:t>
            </a:r>
            <a:endParaRPr lang="fi-FI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Kuva 2" descr="Musta_letsmoveit_pitkät[1]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0269"/>
            <a:ext cx="9144000" cy="1167731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5292080" y="1075201"/>
            <a:ext cx="3394720" cy="1348069"/>
          </a:xfrm>
          <a:prstGeom prst="wedgeEllipseCallo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Ratkotaan yhdessä mahdolliset haasteet</a:t>
            </a:r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23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449720"/>
            <a:ext cx="1348876" cy="125539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TUKEA ISTUMISEN VÄHENTÄMISEN TOTEUTTAMISEEN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uva 10" descr="Musta_letsmoveit_pitkät[1]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0269"/>
            <a:ext cx="9144000" cy="11677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6428" y="1719951"/>
            <a:ext cx="72111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SUUNNITTELU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Kalenteri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tuntisuunnitelma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lukujärjestyspohja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TOTEUTUKSEN SEURAAMINEN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ruutuun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vähensin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istumista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ympyöri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toteutuneet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suunnitelmat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kalenterista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RUTIINIT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Istumisen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vähentäminen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tietyssä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tilanteessa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Muistutus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juliste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seinällä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muistilappu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työpisteellä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YMPÄRISTÖN TUKI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Ideoiden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vaihtaminen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kollegan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kanssa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aiheen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käsittely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kokouksissa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55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8511</TotalTime>
  <Words>981</Words>
  <Application>Microsoft Office PowerPoint</Application>
  <PresentationFormat>On-screen Show (4:3)</PresentationFormat>
  <Paragraphs>111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Office-teema</vt:lpstr>
      <vt:lpstr>1_Office-teema</vt:lpstr>
      <vt:lpstr>PowerPoint Presentation</vt:lpstr>
      <vt:lpstr>PowerPoint Presentation</vt:lpstr>
      <vt:lpstr>PowerPoint Presentation</vt:lpstr>
      <vt:lpstr>PowerPoint Presentation</vt:lpstr>
      <vt:lpstr>AKTIIVISUUSTAUKO?</vt:lpstr>
      <vt:lpstr>PowerPoint Presentation</vt:lpstr>
      <vt:lpstr>TUKEA ISTUMISEN VÄHENTÄMISEN TOTEUTTAMISEEN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Opettajien työpaja I</dc:title>
  <dc:creator>Laine, Hanna P</dc:creator>
  <cp:lastModifiedBy>Palsola, Minttu A M</cp:lastModifiedBy>
  <cp:revision>383</cp:revision>
  <cp:lastPrinted>2015-02-24T07:19:06Z</cp:lastPrinted>
  <dcterms:created xsi:type="dcterms:W3CDTF">2014-03-20T08:35:10Z</dcterms:created>
  <dcterms:modified xsi:type="dcterms:W3CDTF">2018-08-08T15:15:25Z</dcterms:modified>
</cp:coreProperties>
</file>