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9"/>
  </p:notesMasterIdLst>
  <p:sldIdLst>
    <p:sldId id="268" r:id="rId3"/>
    <p:sldId id="274" r:id="rId4"/>
    <p:sldId id="273" r:id="rId5"/>
    <p:sldId id="269" r:id="rId6"/>
    <p:sldId id="275" r:id="rId7"/>
    <p:sldId id="270" r:id="rId8"/>
    <p:sldId id="276" r:id="rId9"/>
    <p:sldId id="277" r:id="rId10"/>
    <p:sldId id="278" r:id="rId11"/>
    <p:sldId id="271" r:id="rId12"/>
    <p:sldId id="281" r:id="rId13"/>
    <p:sldId id="282" r:id="rId14"/>
    <p:sldId id="279" r:id="rId15"/>
    <p:sldId id="280" r:id="rId16"/>
    <p:sldId id="272" r:id="rId17"/>
    <p:sldId id="283" r:id="rId1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1" autoAdjust="0"/>
    <p:restoredTop sz="94660"/>
  </p:normalViewPr>
  <p:slideViewPr>
    <p:cSldViewPr snapToGrid="0">
      <p:cViewPr varScale="1">
        <p:scale>
          <a:sx n="85" d="100"/>
          <a:sy n="85" d="100"/>
        </p:scale>
        <p:origin x="90" y="1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54BB7-B032-420E-8A36-FD67F4E64A7A}" type="datetimeFigureOut">
              <a:rPr lang="fi-FI" smtClean="0"/>
              <a:t>25.3.2019</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5C4596-0AFF-42CC-BCB3-CED2DE8160E1}" type="slidenum">
              <a:rPr lang="fi-FI" smtClean="0"/>
              <a:t>‹#›</a:t>
            </a:fld>
            <a:endParaRPr lang="fi-FI"/>
          </a:p>
        </p:txBody>
      </p:sp>
    </p:spTree>
    <p:extLst>
      <p:ext uri="{BB962C8B-B14F-4D97-AF65-F5344CB8AC3E}">
        <p14:creationId xmlns:p14="http://schemas.microsoft.com/office/powerpoint/2010/main" val="3594901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3E0558-BE20-4BAA-B67A-8D273C24AA02}" type="slidenum">
              <a:rPr lang="fi-FI" smtClean="0">
                <a:solidFill>
                  <a:prstClr val="black"/>
                </a:solidFill>
              </a:rPr>
              <a:pPr/>
              <a:t>2</a:t>
            </a:fld>
            <a:endParaRPr lang="fi-FI">
              <a:solidFill>
                <a:prstClr val="black"/>
              </a:solidFill>
            </a:endParaRPr>
          </a:p>
        </p:txBody>
      </p:sp>
    </p:spTree>
    <p:extLst>
      <p:ext uri="{BB962C8B-B14F-4D97-AF65-F5344CB8AC3E}">
        <p14:creationId xmlns:p14="http://schemas.microsoft.com/office/powerpoint/2010/main" val="286652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3E0558-BE20-4BAA-B67A-8D273C24AA02}" type="slidenum">
              <a:rPr lang="fi-FI" smtClean="0">
                <a:solidFill>
                  <a:prstClr val="black"/>
                </a:solidFill>
              </a:rPr>
              <a:pPr/>
              <a:t>3</a:t>
            </a:fld>
            <a:endParaRPr lang="fi-FI">
              <a:solidFill>
                <a:prstClr val="black"/>
              </a:solidFill>
            </a:endParaRPr>
          </a:p>
        </p:txBody>
      </p:sp>
    </p:spTree>
    <p:extLst>
      <p:ext uri="{BB962C8B-B14F-4D97-AF65-F5344CB8AC3E}">
        <p14:creationId xmlns:p14="http://schemas.microsoft.com/office/powerpoint/2010/main" val="1393654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3E0558-BE20-4BAA-B67A-8D273C24AA02}" type="slidenum">
              <a:rPr lang="fi-FI" smtClean="0">
                <a:solidFill>
                  <a:prstClr val="black"/>
                </a:solidFill>
              </a:rPr>
              <a:pPr/>
              <a:t>5</a:t>
            </a:fld>
            <a:endParaRPr lang="fi-FI">
              <a:solidFill>
                <a:prstClr val="black"/>
              </a:solidFill>
            </a:endParaRPr>
          </a:p>
        </p:txBody>
      </p:sp>
    </p:spTree>
    <p:extLst>
      <p:ext uri="{BB962C8B-B14F-4D97-AF65-F5344CB8AC3E}">
        <p14:creationId xmlns:p14="http://schemas.microsoft.com/office/powerpoint/2010/main" val="1641487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3E0558-BE20-4BAA-B67A-8D273C24AA02}" type="slidenum">
              <a:rPr lang="fi-FI" smtClean="0">
                <a:solidFill>
                  <a:prstClr val="black"/>
                </a:solidFill>
              </a:rPr>
              <a:pPr/>
              <a:t>7</a:t>
            </a:fld>
            <a:endParaRPr lang="fi-FI">
              <a:solidFill>
                <a:prstClr val="black"/>
              </a:solidFill>
            </a:endParaRPr>
          </a:p>
        </p:txBody>
      </p:sp>
    </p:spTree>
    <p:extLst>
      <p:ext uri="{BB962C8B-B14F-4D97-AF65-F5344CB8AC3E}">
        <p14:creationId xmlns:p14="http://schemas.microsoft.com/office/powerpoint/2010/main" val="106482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3E0558-BE20-4BAA-B67A-8D273C24AA02}" type="slidenum">
              <a:rPr lang="fi-FI" smtClean="0">
                <a:solidFill>
                  <a:prstClr val="black"/>
                </a:solidFill>
              </a:rPr>
              <a:pPr/>
              <a:t>11</a:t>
            </a:fld>
            <a:endParaRPr lang="fi-FI">
              <a:solidFill>
                <a:prstClr val="black"/>
              </a:solidFill>
            </a:endParaRPr>
          </a:p>
        </p:txBody>
      </p:sp>
    </p:spTree>
    <p:extLst>
      <p:ext uri="{BB962C8B-B14F-4D97-AF65-F5344CB8AC3E}">
        <p14:creationId xmlns:p14="http://schemas.microsoft.com/office/powerpoint/2010/main" val="2470129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3E0558-BE20-4BAA-B67A-8D273C24AA02}" type="slidenum">
              <a:rPr lang="fi-FI" smtClean="0">
                <a:solidFill>
                  <a:prstClr val="black"/>
                </a:solidFill>
              </a:rPr>
              <a:pPr/>
              <a:t>12</a:t>
            </a:fld>
            <a:endParaRPr lang="fi-FI">
              <a:solidFill>
                <a:prstClr val="black"/>
              </a:solidFill>
            </a:endParaRPr>
          </a:p>
        </p:txBody>
      </p:sp>
    </p:spTree>
    <p:extLst>
      <p:ext uri="{BB962C8B-B14F-4D97-AF65-F5344CB8AC3E}">
        <p14:creationId xmlns:p14="http://schemas.microsoft.com/office/powerpoint/2010/main" val="4153295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883E0558-BE20-4BAA-B67A-8D273C24AA02}" type="slidenum">
              <a:rPr lang="fi-FI" smtClean="0">
                <a:solidFill>
                  <a:prstClr val="black"/>
                </a:solidFill>
              </a:rPr>
              <a:pPr/>
              <a:t>16</a:t>
            </a:fld>
            <a:endParaRPr lang="fi-FI">
              <a:solidFill>
                <a:prstClr val="black"/>
              </a:solidFill>
            </a:endParaRPr>
          </a:p>
        </p:txBody>
      </p:sp>
    </p:spTree>
    <p:extLst>
      <p:ext uri="{BB962C8B-B14F-4D97-AF65-F5344CB8AC3E}">
        <p14:creationId xmlns:p14="http://schemas.microsoft.com/office/powerpoint/2010/main" val="3639663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fi-FI"/>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i-FI"/>
          </a:p>
        </p:txBody>
      </p:sp>
      <p:sp>
        <p:nvSpPr>
          <p:cNvPr id="4" name="Date Placeholder 3"/>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607164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520801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fi-FI"/>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18170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fi-FI" smtClean="0"/>
              <a:t>Muokkaa perustyyl. napsautt.</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7423751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4642" y="335185"/>
            <a:ext cx="10515600" cy="506643"/>
          </a:xfrm>
        </p:spPr>
        <p:txBody>
          <a:bodyPr anchor="t">
            <a:normAutofit/>
          </a:bodyPr>
          <a:lstStyle>
            <a:lvl1pPr>
              <a:defRPr sz="3600">
                <a:latin typeface="Arial Black" panose="020B0A04020102020204" pitchFamily="34" charset="0"/>
              </a:defRPr>
            </a:lvl1pPr>
          </a:lstStyle>
          <a:p>
            <a:r>
              <a:rPr lang="fi-FI" dirty="0" smtClean="0"/>
              <a:t>MUOKKAA PERUSTYYL. NAPSAUTT.</a:t>
            </a:r>
            <a:endParaRPr lang="en-US" dirty="0"/>
          </a:p>
        </p:txBody>
      </p:sp>
      <p:sp>
        <p:nvSpPr>
          <p:cNvPr id="3" name="Content Placeholder 2"/>
          <p:cNvSpPr>
            <a:spLocks noGrp="1"/>
          </p:cNvSpPr>
          <p:nvPr>
            <p:ph idx="1"/>
          </p:nvPr>
        </p:nvSpPr>
        <p:spPr>
          <a:xfrm>
            <a:off x="269155" y="1157968"/>
            <a:ext cx="11501929" cy="5475060"/>
          </a:xfrm>
        </p:spPr>
        <p:txBody>
          <a:bodyPr>
            <a:normAutofit/>
          </a:bodyPr>
          <a:lstStyle>
            <a:lvl1pPr>
              <a:lnSpc>
                <a:spcPct val="100000"/>
              </a:lnSpc>
              <a:spcBef>
                <a:spcPts val="600"/>
              </a:spcBef>
              <a:defRPr sz="1400">
                <a:latin typeface="Arial" panose="020B0604020202020204" pitchFamily="34" charset="0"/>
                <a:cs typeface="Arial" panose="020B0604020202020204" pitchFamily="34" charset="0"/>
              </a:defRPr>
            </a:lvl1pPr>
            <a:lvl2pPr>
              <a:lnSpc>
                <a:spcPct val="100000"/>
              </a:lnSpc>
              <a:spcBef>
                <a:spcPts val="600"/>
              </a:spcBef>
              <a:defRPr sz="1400">
                <a:latin typeface="Arial" panose="020B0604020202020204" pitchFamily="34" charset="0"/>
                <a:cs typeface="Arial" panose="020B0604020202020204" pitchFamily="34" charset="0"/>
              </a:defRPr>
            </a:lvl2pPr>
            <a:lvl3pPr>
              <a:lnSpc>
                <a:spcPct val="100000"/>
              </a:lnSpc>
              <a:spcBef>
                <a:spcPts val="600"/>
              </a:spcBef>
              <a:defRPr sz="1400">
                <a:latin typeface="Arial" panose="020B0604020202020204" pitchFamily="34" charset="0"/>
                <a:cs typeface="Arial" panose="020B0604020202020204" pitchFamily="34" charset="0"/>
              </a:defRPr>
            </a:lvl3pPr>
            <a:lvl4pPr>
              <a:lnSpc>
                <a:spcPct val="100000"/>
              </a:lnSpc>
              <a:spcBef>
                <a:spcPts val="600"/>
              </a:spcBef>
              <a:defRPr sz="1400">
                <a:latin typeface="Arial" panose="020B0604020202020204" pitchFamily="34" charset="0"/>
                <a:cs typeface="Arial" panose="020B0604020202020204" pitchFamily="34" charset="0"/>
              </a:defRPr>
            </a:lvl4pPr>
            <a:lvl5pPr>
              <a:lnSpc>
                <a:spcPct val="100000"/>
              </a:lnSpc>
              <a:spcBef>
                <a:spcPts val="600"/>
              </a:spcBef>
              <a:defRPr sz="1400">
                <a:latin typeface="Arial" panose="020B0604020202020204" pitchFamily="34" charset="0"/>
                <a:cs typeface="Arial" panose="020B0604020202020204" pitchFamily="34" charset="0"/>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Tree>
    <p:extLst>
      <p:ext uri="{BB962C8B-B14F-4D97-AF65-F5344CB8AC3E}">
        <p14:creationId xmlns:p14="http://schemas.microsoft.com/office/powerpoint/2010/main" val="23714059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fi-FI" smtClean="0"/>
              <a:t>Muokkaa perustyyl. napsautt.</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401114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819176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fi-FI" smtClean="0"/>
              <a:t>Muokkaa perustyyl. napsautt.</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839789" y="2505075"/>
            <a:ext cx="5157787"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172202" y="2505075"/>
            <a:ext cx="5183188" cy="36845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8" name="Footer Placeholder 7"/>
          <p:cNvSpPr>
            <a:spLocks noGrp="1"/>
          </p:cNvSpPr>
          <p:nvPr>
            <p:ph type="ftr" sz="quarter" idx="11"/>
          </p:nvPr>
        </p:nvSpPr>
        <p:spPr/>
        <p:txBody>
          <a:bodyPr/>
          <a:lstStyle/>
          <a:p>
            <a:endParaRPr lang="fi-FI">
              <a:solidFill>
                <a:prstClr val="black">
                  <a:tint val="75000"/>
                </a:prstClr>
              </a:solidFill>
            </a:endParaRPr>
          </a:p>
        </p:txBody>
      </p:sp>
      <p:sp>
        <p:nvSpPr>
          <p:cNvPr id="9" name="Slide Number Placeholder 8"/>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099879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4" name="Footer Placeholder 3"/>
          <p:cNvSpPr>
            <a:spLocks noGrp="1"/>
          </p:cNvSpPr>
          <p:nvPr>
            <p:ph type="ftr" sz="quarter" idx="11"/>
          </p:nvPr>
        </p:nvSpPr>
        <p:spPr/>
        <p:txBody>
          <a:bodyPr/>
          <a:lstStyle/>
          <a:p>
            <a:endParaRPr lang="fi-FI">
              <a:solidFill>
                <a:prstClr val="black">
                  <a:tint val="75000"/>
                </a:prstClr>
              </a:solidFill>
            </a:endParaRPr>
          </a:p>
        </p:txBody>
      </p:sp>
      <p:sp>
        <p:nvSpPr>
          <p:cNvPr id="5" name="Slide Number Placeholder 4"/>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4016669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3" name="Footer Placeholder 2"/>
          <p:cNvSpPr>
            <a:spLocks noGrp="1"/>
          </p:cNvSpPr>
          <p:nvPr>
            <p:ph type="ftr" sz="quarter" idx="11"/>
          </p:nvPr>
        </p:nvSpPr>
        <p:spPr/>
        <p:txBody>
          <a:bodyPr/>
          <a:lstStyle/>
          <a:p>
            <a:endParaRPr lang="fi-FI">
              <a:solidFill>
                <a:prstClr val="black">
                  <a:tint val="75000"/>
                </a:prstClr>
              </a:solidFill>
            </a:endParaRPr>
          </a:p>
        </p:txBody>
      </p:sp>
      <p:sp>
        <p:nvSpPr>
          <p:cNvPr id="4" name="Slide Number Placeholder 3"/>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2205187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en-US" dirty="0"/>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1143319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167254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5183188" y="987429"/>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6" name="Footer Placeholder 5"/>
          <p:cNvSpPr>
            <a:spLocks noGrp="1"/>
          </p:cNvSpPr>
          <p:nvPr>
            <p:ph type="ftr" sz="quarter" idx="11"/>
          </p:nvPr>
        </p:nvSpPr>
        <p:spPr/>
        <p:txBody>
          <a:bodyPr/>
          <a:lstStyle/>
          <a:p>
            <a:endParaRPr lang="fi-FI">
              <a:solidFill>
                <a:prstClr val="black">
                  <a:tint val="75000"/>
                </a:prstClr>
              </a:solidFill>
            </a:endParaRPr>
          </a:p>
        </p:txBody>
      </p:sp>
      <p:sp>
        <p:nvSpPr>
          <p:cNvPr id="7" name="Slide Number Placeholder 6"/>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6264562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0663478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5" name="Footer Placeholder 4"/>
          <p:cNvSpPr>
            <a:spLocks noGrp="1"/>
          </p:cNvSpPr>
          <p:nvPr>
            <p:ph type="ftr" sz="quarter" idx="11"/>
          </p:nvPr>
        </p:nvSpPr>
        <p:spPr/>
        <p:txBody>
          <a:bodyPr/>
          <a:lstStyle/>
          <a:p>
            <a:endParaRPr lang="fi-FI">
              <a:solidFill>
                <a:prstClr val="black">
                  <a:tint val="75000"/>
                </a:prstClr>
              </a:solidFill>
            </a:endParaRPr>
          </a:p>
        </p:txBody>
      </p:sp>
      <p:sp>
        <p:nvSpPr>
          <p:cNvPr id="6" name="Slide Number Placeholder 5"/>
          <p:cNvSpPr>
            <a:spLocks noGrp="1"/>
          </p:cNvSpPr>
          <p:nvPr>
            <p:ph type="sldNum" sz="quarter" idx="12"/>
          </p:nvPr>
        </p:nvSpPr>
        <p:spPr/>
        <p:txBody>
          <a:body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913687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fi-FI"/>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5" name="Footer Placeholder 4"/>
          <p:cNvSpPr>
            <a:spLocks noGrp="1"/>
          </p:cNvSpPr>
          <p:nvPr>
            <p:ph type="ftr" sz="quarter" idx="11"/>
          </p:nvPr>
        </p:nvSpPr>
        <p:spPr/>
        <p:txBody>
          <a:bodyPr/>
          <a:lstStyle/>
          <a:p>
            <a:endParaRPr lang="fi-FI">
              <a:solidFill>
                <a:prstClr val="white">
                  <a:tint val="75000"/>
                </a:prstClr>
              </a:solidFill>
            </a:endParaRPr>
          </a:p>
        </p:txBody>
      </p:sp>
      <p:sp>
        <p:nvSpPr>
          <p:cNvPr id="6" name="Slide Number Placeholder 5"/>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3170500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Date Placeholder 4"/>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6" name="Footer Placeholder 5"/>
          <p:cNvSpPr>
            <a:spLocks noGrp="1"/>
          </p:cNvSpPr>
          <p:nvPr>
            <p:ph type="ftr" sz="quarter" idx="11"/>
          </p:nvPr>
        </p:nvSpPr>
        <p:spPr/>
        <p:txBody>
          <a:bodyPr/>
          <a:lstStyle/>
          <a:p>
            <a:endParaRPr lang="fi-FI">
              <a:solidFill>
                <a:prstClr val="white">
                  <a:tint val="75000"/>
                </a:prstClr>
              </a:solidFill>
            </a:endParaRPr>
          </a:p>
        </p:txBody>
      </p:sp>
      <p:sp>
        <p:nvSpPr>
          <p:cNvPr id="7" name="Slide Number Placeholder 6"/>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404094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i-FI"/>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7" name="Date Placeholder 6"/>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8" name="Footer Placeholder 7"/>
          <p:cNvSpPr>
            <a:spLocks noGrp="1"/>
          </p:cNvSpPr>
          <p:nvPr>
            <p:ph type="ftr" sz="quarter" idx="11"/>
          </p:nvPr>
        </p:nvSpPr>
        <p:spPr/>
        <p:txBody>
          <a:bodyPr/>
          <a:lstStyle/>
          <a:p>
            <a:endParaRPr lang="fi-FI">
              <a:solidFill>
                <a:prstClr val="white">
                  <a:tint val="75000"/>
                </a:prstClr>
              </a:solidFill>
            </a:endParaRPr>
          </a:p>
        </p:txBody>
      </p:sp>
      <p:sp>
        <p:nvSpPr>
          <p:cNvPr id="9" name="Slide Number Placeholder 8"/>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80928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i-FI"/>
          </a:p>
        </p:txBody>
      </p:sp>
      <p:sp>
        <p:nvSpPr>
          <p:cNvPr id="3" name="Date Placeholder 2"/>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4" name="Footer Placeholder 3"/>
          <p:cNvSpPr>
            <a:spLocks noGrp="1"/>
          </p:cNvSpPr>
          <p:nvPr>
            <p:ph type="ftr" sz="quarter" idx="11"/>
          </p:nvPr>
        </p:nvSpPr>
        <p:spPr/>
        <p:txBody>
          <a:bodyPr/>
          <a:lstStyle/>
          <a:p>
            <a:endParaRPr lang="fi-FI">
              <a:solidFill>
                <a:prstClr val="white">
                  <a:tint val="75000"/>
                </a:prstClr>
              </a:solidFill>
            </a:endParaRPr>
          </a:p>
        </p:txBody>
      </p:sp>
      <p:sp>
        <p:nvSpPr>
          <p:cNvPr id="5" name="Slide Number Placeholder 4"/>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1969716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3" name="Footer Placeholder 2"/>
          <p:cNvSpPr>
            <a:spLocks noGrp="1"/>
          </p:cNvSpPr>
          <p:nvPr>
            <p:ph type="ftr" sz="quarter" idx="11"/>
          </p:nvPr>
        </p:nvSpPr>
        <p:spPr/>
        <p:txBody>
          <a:bodyPr/>
          <a:lstStyle/>
          <a:p>
            <a:endParaRPr lang="fi-FI">
              <a:solidFill>
                <a:prstClr val="white">
                  <a:tint val="75000"/>
                </a:prstClr>
              </a:solidFill>
            </a:endParaRPr>
          </a:p>
        </p:txBody>
      </p:sp>
      <p:sp>
        <p:nvSpPr>
          <p:cNvPr id="4" name="Slide Number Placeholder 3"/>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55852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fi-FI"/>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6" name="Footer Placeholder 5"/>
          <p:cNvSpPr>
            <a:spLocks noGrp="1"/>
          </p:cNvSpPr>
          <p:nvPr>
            <p:ph type="ftr" sz="quarter" idx="11"/>
          </p:nvPr>
        </p:nvSpPr>
        <p:spPr/>
        <p:txBody>
          <a:bodyPr/>
          <a:lstStyle/>
          <a:p>
            <a:endParaRPr lang="fi-FI">
              <a:solidFill>
                <a:prstClr val="white">
                  <a:tint val="75000"/>
                </a:prstClr>
              </a:solidFill>
            </a:endParaRPr>
          </a:p>
        </p:txBody>
      </p:sp>
      <p:sp>
        <p:nvSpPr>
          <p:cNvPr id="7" name="Slide Number Placeholder 6"/>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8356979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fi-FI"/>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6" name="Footer Placeholder 5"/>
          <p:cNvSpPr>
            <a:spLocks noGrp="1"/>
          </p:cNvSpPr>
          <p:nvPr>
            <p:ph type="ftr" sz="quarter" idx="11"/>
          </p:nvPr>
        </p:nvSpPr>
        <p:spPr/>
        <p:txBody>
          <a:bodyPr/>
          <a:lstStyle/>
          <a:p>
            <a:endParaRPr lang="fi-FI">
              <a:solidFill>
                <a:prstClr val="white">
                  <a:tint val="75000"/>
                </a:prstClr>
              </a:solidFill>
            </a:endParaRPr>
          </a:p>
        </p:txBody>
      </p:sp>
      <p:sp>
        <p:nvSpPr>
          <p:cNvPr id="7" name="Slide Number Placeholder 6"/>
          <p:cNvSpPr>
            <a:spLocks noGrp="1"/>
          </p:cNvSpPr>
          <p:nvPr>
            <p:ph type="sldNum" sz="quarter" idx="12"/>
          </p:nvPr>
        </p:nvSpPr>
        <p:spPr/>
        <p:txBody>
          <a:body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358689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fi-FI"/>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i-FI"/>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274BEF-52C4-40CC-841B-BDF233B175EC}" type="datetimeFigureOut">
              <a:rPr lang="fi-FI" smtClean="0">
                <a:solidFill>
                  <a:prstClr val="white">
                    <a:tint val="75000"/>
                  </a:prstClr>
                </a:solidFill>
              </a:rPr>
              <a:pPr/>
              <a:t>25.3.2019</a:t>
            </a:fld>
            <a:endParaRPr lang="fi-FI">
              <a:solidFill>
                <a:prstClr val="white">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white">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68651A-429D-48BE-A55C-EC3EBCD5EC28}" type="slidenum">
              <a:rPr lang="fi-FI" smtClean="0">
                <a:solidFill>
                  <a:prstClr val="white">
                    <a:tint val="75000"/>
                  </a:prstClr>
                </a:solidFill>
              </a:rPr>
              <a:pPr/>
              <a:t>‹#›</a:t>
            </a:fld>
            <a:endParaRPr lang="fi-FI">
              <a:solidFill>
                <a:prstClr val="white">
                  <a:tint val="75000"/>
                </a:prstClr>
              </a:solidFill>
            </a:endParaRPr>
          </a:p>
        </p:txBody>
      </p:sp>
    </p:spTree>
    <p:extLst>
      <p:ext uri="{BB962C8B-B14F-4D97-AF65-F5344CB8AC3E}">
        <p14:creationId xmlns:p14="http://schemas.microsoft.com/office/powerpoint/2010/main" val="225667726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i-FI" smtClean="0"/>
              <a:t>Muokkaa perustyyl. napsautt.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DB8780-C4C3-4A99-A3B9-E67530EB62DB}" type="datetimeFigureOut">
              <a:rPr lang="fi-FI" smtClean="0">
                <a:solidFill>
                  <a:prstClr val="black">
                    <a:tint val="75000"/>
                  </a:prstClr>
                </a:solidFill>
              </a:rPr>
              <a:pPr/>
              <a:t>25.3.2019</a:t>
            </a:fld>
            <a:endParaRPr lang="fi-FI">
              <a:solidFill>
                <a:prstClr val="black">
                  <a:tint val="75000"/>
                </a:prstClr>
              </a:solidFill>
            </a:endParaRP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a:solidFill>
                <a:prstClr val="black">
                  <a:tint val="75000"/>
                </a:prstClr>
              </a:solidFill>
            </a:endParaRP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1F7C79-A30B-4ADC-BE8E-30B23B13BCEB}"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34335369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4.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64457" y="739549"/>
            <a:ext cx="9694517" cy="1829520"/>
          </a:xfrm>
        </p:spPr>
        <p:txBody>
          <a:bodyPr anchor="t">
            <a:normAutofit/>
          </a:bodyPr>
          <a:lstStyle/>
          <a:p>
            <a:pPr algn="l"/>
            <a:r>
              <a:rPr lang="fi-FI" sz="8000" b="1" dirty="0" smtClean="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LIIKKUJAJANA</a:t>
            </a:r>
            <a:endParaRPr lang="fi-FI" b="1"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 name="AutoShape 2" descr="https://webmail.helsinki.fi/horde/imp/view.php?actionID=view_attach&amp;id=3.2&amp;muid=%7B30%7DINBOX.Mainostoimistoyhteisty%C3%B654&amp;view_token=_4CltuGll4mR6sNfVJIXfg8&amp;uniq=1397459738635"/>
          <p:cNvSpPr>
            <a:spLocks noChangeAspect="1" noChangeArrowheads="1"/>
          </p:cNvSpPr>
          <p:nvPr/>
        </p:nvSpPr>
        <p:spPr bwMode="auto">
          <a:xfrm>
            <a:off x="1679575" y="-693738"/>
            <a:ext cx="664845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endParaRPr>
          </a:p>
        </p:txBody>
      </p:sp>
      <p:sp>
        <p:nvSpPr>
          <p:cNvPr id="4" name="AutoShape 6" descr="https://webmail.helsinki.fi/horde/imp/view.php?actionID=view_attach&amp;id=4.2&amp;muid=%7B30%7DINBOX.Mainostoimistoyhteisty%C3%B654&amp;view_token=_4CltuGll4mR6sNfVJIXfg8&amp;uniq=1397459743132"/>
          <p:cNvSpPr>
            <a:spLocks noChangeAspect="1" noChangeArrowheads="1"/>
          </p:cNvSpPr>
          <p:nvPr/>
        </p:nvSpPr>
        <p:spPr bwMode="auto">
          <a:xfrm>
            <a:off x="1631504" y="-2094250"/>
            <a:ext cx="664845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endParaRPr>
          </a:p>
        </p:txBody>
      </p:sp>
      <p:pic>
        <p:nvPicPr>
          <p:cNvPr id="6" name="Picture 3" descr="P:\h720\letsmoveit\PunkHelsinki\Materiaalikansio\Valkoinen logo\LETSMOVEIT_VALK_KESKITET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5990"/>
            <a:ext cx="12192000" cy="24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197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64457" y="739549"/>
            <a:ext cx="10813143" cy="1829520"/>
          </a:xfrm>
        </p:spPr>
        <p:txBody>
          <a:bodyPr anchor="t">
            <a:normAutofit fontScale="90000"/>
          </a:bodyPr>
          <a:lstStyle/>
          <a:p>
            <a:pPr algn="l"/>
            <a:r>
              <a:rPr lang="fi-FI" sz="8000" b="1" dirty="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r>
              <a:rPr lang="fi-FI" sz="8000" b="1" dirty="0" smtClean="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SMART-</a:t>
            </a:r>
            <a:b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LIIKUNTATAVOITE-</a:t>
            </a: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HARJOITUS</a:t>
            </a:r>
            <a:endParaRPr lang="fi-FI" b="1"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4" name="AutoShape 6" descr="https://webmail.helsinki.fi/horde/imp/view.php?actionID=view_attach&amp;id=4.2&amp;muid=%7B30%7DINBOX.Mainostoimistoyhteisty%C3%B654&amp;view_token=_4CltuGll4mR6sNfVJIXfg8&amp;uniq=1397459743132"/>
          <p:cNvSpPr>
            <a:spLocks noChangeAspect="1" noChangeArrowheads="1"/>
          </p:cNvSpPr>
          <p:nvPr/>
        </p:nvSpPr>
        <p:spPr bwMode="auto">
          <a:xfrm>
            <a:off x="1631504" y="-2094250"/>
            <a:ext cx="664845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latin typeface="Arial" panose="020B0604020202020204" pitchFamily="34" charset="0"/>
              <a:cs typeface="Arial" panose="020B0604020202020204" pitchFamily="34" charset="0"/>
            </a:endParaRPr>
          </a:p>
        </p:txBody>
      </p:sp>
      <p:pic>
        <p:nvPicPr>
          <p:cNvPr id="6" name="Picture 3" descr="P:\h720\letsmoveit\PunkHelsinki\Materiaalikansio\Valkoinen logo\LETSMOVEIT_VALK_KESKITET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5990"/>
            <a:ext cx="12192000" cy="24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3606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9155" y="1157969"/>
            <a:ext cx="8023945" cy="3025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7" name="Content Placeholder 6"/>
          <p:cNvSpPr>
            <a:spLocks noGrp="1"/>
          </p:cNvSpPr>
          <p:nvPr>
            <p:ph idx="1"/>
          </p:nvPr>
        </p:nvSpPr>
        <p:spPr/>
        <p:txBody>
          <a:bodyPr>
            <a:normAutofit/>
          </a:bodyPr>
          <a:lstStyle/>
          <a:p>
            <a:pPr marL="0" indent="0">
              <a:buNone/>
            </a:pPr>
            <a:r>
              <a:rPr lang="fi-FI" b="1" dirty="0" smtClean="0">
                <a:latin typeface="Arial Black" panose="020B0A04020102020204" pitchFamily="34" charset="0"/>
              </a:rPr>
              <a:t>TAVOITE: </a:t>
            </a:r>
            <a:r>
              <a:rPr lang="fi-FI" dirty="0" smtClean="0"/>
              <a:t>Opiskelijat </a:t>
            </a:r>
            <a:r>
              <a:rPr lang="fi-FI" dirty="0"/>
              <a:t>ymmärtävät hyvän SMART-tavoitteen perusteet esimerkkitapausten </a:t>
            </a:r>
            <a:r>
              <a:rPr lang="fi-FI" dirty="0" smtClean="0"/>
              <a:t>avulla.</a:t>
            </a:r>
            <a:endParaRPr lang="fi-FI" dirty="0"/>
          </a:p>
          <a:p>
            <a:pPr marL="0" indent="0">
              <a:spcBef>
                <a:spcPts val="0"/>
              </a:spcBef>
              <a:buNone/>
            </a:pPr>
            <a:endParaRPr lang="fi-FI" b="1" dirty="0"/>
          </a:p>
          <a:p>
            <a:pPr marL="0" indent="0">
              <a:spcBef>
                <a:spcPts val="0"/>
              </a:spcBef>
              <a:buNone/>
            </a:pPr>
            <a:r>
              <a:rPr lang="fi-FI" dirty="0">
                <a:latin typeface="Arial Black" panose="020B0A04020102020204" pitchFamily="34" charset="0"/>
              </a:rPr>
              <a:t>TOIMINTA: </a:t>
            </a:r>
            <a:r>
              <a:rPr lang="fi-FI" dirty="0"/>
              <a:t>Harjoitus aloitetaan heijastamalla taululle 2 esimerkkitavoitetta, ensin ei-SMART (Annin tavoite) ja sen jälkeen SMART (Jennan tavoite). Keskustellaan ryhmässä, ovatko tavoitteet hyviä vai ei. Tämän jälkeen käydään läpi SMART-kirjaimien merkitys ja pohditaan, kumpi suunnitelmista noudattelee paremmin SMART-suunnitelmaa. </a:t>
            </a:r>
          </a:p>
          <a:p>
            <a:r>
              <a:rPr lang="fi-FI" dirty="0"/>
              <a:t>Nyt päästään pohtimaan, millainen on hyvä tavoite. Aloitetaan esimerkkitapausten avulla, jossa kahdella nuorella on erilaiset tavoitteet. </a:t>
            </a:r>
          </a:p>
          <a:p>
            <a:r>
              <a:rPr lang="fi-FI" dirty="0"/>
              <a:t>Mitä mieltä olette taululla näkyvästä Annin tavoitteesta (1 min)? (</a:t>
            </a:r>
            <a:r>
              <a:rPr lang="fi-FI" i="1" dirty="0"/>
              <a:t>spontaanit reaktiot lyhyesti)</a:t>
            </a:r>
            <a:r>
              <a:rPr lang="fi-FI" dirty="0"/>
              <a:t>. </a:t>
            </a:r>
          </a:p>
          <a:p>
            <a:r>
              <a:rPr lang="fi-FI" dirty="0"/>
              <a:t>Entä mitä mieltä olette tästä Jennan tavoitteesta (1 min) (</a:t>
            </a:r>
            <a:r>
              <a:rPr lang="fi-FI" i="1" dirty="0"/>
              <a:t>spontaanit reaktiot lyhyesti)</a:t>
            </a:r>
          </a:p>
          <a:p>
            <a:r>
              <a:rPr lang="fi-FI" dirty="0"/>
              <a:t>Kumpi näistä tavoitteista on teidän mielestä parempi ja miksi? (Ohjaaja kiertelee luokassa)</a:t>
            </a:r>
          </a:p>
          <a:p>
            <a:r>
              <a:rPr lang="fi-FI" dirty="0"/>
              <a:t>Millainen sitten on hyvä tavoite? </a:t>
            </a:r>
            <a:r>
              <a:rPr lang="fi-FI" i="1" dirty="0"/>
              <a:t>(Summaa ryhmän pointteja</a:t>
            </a:r>
            <a:r>
              <a:rPr lang="fi-FI" dirty="0"/>
              <a:t>) </a:t>
            </a:r>
          </a:p>
          <a:p>
            <a:r>
              <a:rPr lang="fi-FI" dirty="0"/>
              <a:t>Hyvän tavoitteen voidaan sanoa olevan SMART. Katsotaan porukalla, mistä nämä  tapaamisen nimessäkin olevat kirjaimet tulevat. (</a:t>
            </a:r>
            <a:r>
              <a:rPr lang="fi-FI" i="1" dirty="0"/>
              <a:t>heijasta SMART-aakkoset tavoitteiden väliin</a:t>
            </a:r>
            <a:r>
              <a:rPr lang="fi-FI" dirty="0"/>
              <a:t>)</a:t>
            </a:r>
          </a:p>
          <a:p>
            <a:r>
              <a:rPr lang="fi-FI" dirty="0"/>
              <a:t>Käydään kohta kohdalta läpi, kumpi näistä tavoitteista on enemmän SMART (saavutettavissa, mitattava, ajankohtainen, relevantti, tarkka)</a:t>
            </a:r>
          </a:p>
          <a:p>
            <a:r>
              <a:rPr lang="fi-FI" dirty="0" err="1"/>
              <a:t>Esim</a:t>
            </a:r>
            <a:r>
              <a:rPr lang="fi-FI" dirty="0"/>
              <a:t>: S on saavutettavissa oleva. Onko Annin tavoite saavutettavissa oleva, eli onko Annin mahdollista se saavuttaa hänen tilanteessaan? Entä Jennan? </a:t>
            </a:r>
            <a:r>
              <a:rPr lang="fi-FI" dirty="0">
                <a:sym typeface="Wingdings" panose="05000000000000000000" pitchFamily="2" charset="2"/>
              </a:rPr>
              <a:t> (HUOM: Jennan tavoite on kaikissa kohdissa enemmän SMART, kuin Annin)</a:t>
            </a:r>
          </a:p>
          <a:p>
            <a:pPr marL="0" indent="0">
              <a:buNone/>
            </a:pPr>
            <a:endParaRPr lang="fi-FI" b="1" dirty="0" smtClean="0">
              <a:latin typeface="Arial Black" panose="020B0A04020102020204" pitchFamily="34" charset="0"/>
            </a:endParaRPr>
          </a:p>
          <a:p>
            <a:pPr marL="0" indent="0">
              <a:buNone/>
            </a:pPr>
            <a:r>
              <a:rPr lang="fi-FI" b="1" dirty="0" smtClean="0">
                <a:latin typeface="Arial Black" panose="020B0A04020102020204" pitchFamily="34" charset="0"/>
              </a:rPr>
              <a:t>YHTEENVETO</a:t>
            </a:r>
            <a:r>
              <a:rPr lang="fi-FI" b="1" dirty="0">
                <a:latin typeface="Arial Black" panose="020B0A04020102020204" pitchFamily="34" charset="0"/>
              </a:rPr>
              <a:t>:</a:t>
            </a:r>
          </a:p>
          <a:p>
            <a:r>
              <a:rPr lang="fi-FI" dirty="0"/>
              <a:t>Pohdimme tavoitteita sen vuoksi, että ihmiset, jotka asettavat SMART-tavoitteen, kuten Jenna, niin tutkitusti onnistuvat paremmin!</a:t>
            </a:r>
            <a:r>
              <a:rPr lang="fi-FI" dirty="0" smtClean="0">
                <a:sym typeface="Wingdings" panose="05000000000000000000" pitchFamily="2" charset="2"/>
              </a:rPr>
              <a:t></a:t>
            </a:r>
            <a:endParaRPr lang="fi-FI" dirty="0"/>
          </a:p>
        </p:txBody>
      </p:sp>
      <p:sp>
        <p:nvSpPr>
          <p:cNvPr id="2" name="Otsikko 1"/>
          <p:cNvSpPr>
            <a:spLocks noGrp="1"/>
          </p:cNvSpPr>
          <p:nvPr>
            <p:ph type="title"/>
          </p:nvPr>
        </p:nvSpPr>
        <p:spPr/>
        <p:txBody>
          <a:bodyPr>
            <a:noAutofit/>
          </a:bodyPr>
          <a:lstStyle/>
          <a:p>
            <a:r>
              <a:rPr lang="fi-FI" sz="3200" b="1" dirty="0" smtClean="0">
                <a:cs typeface="Arial" panose="020B0604020202020204" pitchFamily="34" charset="0"/>
              </a:rPr>
              <a:t>LIIKUNTAT</a:t>
            </a:r>
            <a:r>
              <a:rPr lang="fi-FI" sz="3200" b="1" noProof="0" dirty="0" smtClean="0">
                <a:latin typeface="Arial Black" panose="020B0A04020102020204" pitchFamily="34" charset="0"/>
                <a:cs typeface="Arial" panose="020B0604020202020204" pitchFamily="34" charset="0"/>
              </a:rPr>
              <a:t>AVOITE-HARJOITUS</a:t>
            </a:r>
            <a:endParaRPr lang="fi-FI" sz="3200" b="1" noProof="0" dirty="0">
              <a:solidFill>
                <a:srgbClr val="FF0000"/>
              </a:solidFill>
              <a:latin typeface="Arial Black" panose="020B0A04020102020204" pitchFamily="34" charset="0"/>
              <a:cs typeface="Arial" panose="020B0604020202020204" pitchFamily="34" charset="0"/>
            </a:endParaRPr>
          </a:p>
        </p:txBody>
      </p:sp>
      <p:sp>
        <p:nvSpPr>
          <p:cNvPr id="8" name="Sisällön paikkamerkki 2"/>
          <p:cNvSpPr txBox="1">
            <a:spLocks/>
          </p:cNvSpPr>
          <p:nvPr/>
        </p:nvSpPr>
        <p:spPr>
          <a:xfrm>
            <a:off x="355600" y="1279645"/>
            <a:ext cx="11201400" cy="5428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1400" dirty="0" smtClean="0">
              <a:solidFill>
                <a:prstClr val="black"/>
              </a:solidFill>
              <a:latin typeface="Arial" panose="020B0604020202020204" pitchFamily="34" charset="0"/>
              <a:cs typeface="Arial" panose="020B0604020202020204" pitchFamily="34" charset="0"/>
            </a:endParaRPr>
          </a:p>
        </p:txBody>
      </p:sp>
      <p:pic>
        <p:nvPicPr>
          <p:cNvPr id="3" name="Kuva 2"/>
          <p:cNvPicPr>
            <a:picLocks noChangeAspect="1"/>
          </p:cNvPicPr>
          <p:nvPr/>
        </p:nvPicPr>
        <p:blipFill>
          <a:blip r:embed="rId3"/>
          <a:stretch>
            <a:fillRect/>
          </a:stretch>
        </p:blipFill>
        <p:spPr>
          <a:xfrm>
            <a:off x="9575800" y="92766"/>
            <a:ext cx="1211598" cy="915951"/>
          </a:xfrm>
          <a:prstGeom prst="rect">
            <a:avLst/>
          </a:prstGeom>
        </p:spPr>
      </p:pic>
      <p:pic>
        <p:nvPicPr>
          <p:cNvPr id="4" name="Kuva 3"/>
          <p:cNvPicPr>
            <a:picLocks noChangeAspect="1"/>
          </p:cNvPicPr>
          <p:nvPr/>
        </p:nvPicPr>
        <p:blipFill>
          <a:blip r:embed="rId4"/>
          <a:stretch>
            <a:fillRect/>
          </a:stretch>
        </p:blipFill>
        <p:spPr>
          <a:xfrm>
            <a:off x="10878750" y="92766"/>
            <a:ext cx="1233137" cy="921309"/>
          </a:xfrm>
          <a:prstGeom prst="rect">
            <a:avLst/>
          </a:prstGeom>
        </p:spPr>
      </p:pic>
      <p:sp>
        <p:nvSpPr>
          <p:cNvPr id="12" name="Rectangle 11"/>
          <p:cNvSpPr/>
          <p:nvPr/>
        </p:nvSpPr>
        <p:spPr>
          <a:xfrm>
            <a:off x="8697561" y="25400"/>
            <a:ext cx="723275"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7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4010" y="67994"/>
            <a:ext cx="198065" cy="193563"/>
          </a:xfrm>
          <a:prstGeom prst="rect">
            <a:avLst/>
          </a:prstGeom>
        </p:spPr>
      </p:pic>
      <p:sp>
        <p:nvSpPr>
          <p:cNvPr id="14" name="Rectangle 13"/>
          <p:cNvSpPr/>
          <p:nvPr/>
        </p:nvSpPr>
        <p:spPr>
          <a:xfrm>
            <a:off x="9461499" y="44322"/>
            <a:ext cx="2691051" cy="1035332"/>
          </a:xfrm>
          <a:prstGeom prst="rect">
            <a:avLst/>
          </a:prstGeom>
          <a:noFill/>
          <a:ln w="28575">
            <a:solidFill>
              <a:srgbClr val="F795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19611991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9155" y="1157969"/>
            <a:ext cx="8514063" cy="9248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 name="Otsikko 1"/>
          <p:cNvSpPr>
            <a:spLocks noGrp="1"/>
          </p:cNvSpPr>
          <p:nvPr>
            <p:ph type="title"/>
          </p:nvPr>
        </p:nvSpPr>
        <p:spPr/>
        <p:txBody>
          <a:bodyPr>
            <a:noAutofit/>
          </a:bodyPr>
          <a:lstStyle/>
          <a:p>
            <a:r>
              <a:rPr lang="fi-FI" sz="3200" b="1" noProof="0" dirty="0" smtClean="0">
                <a:latin typeface="Arial Black" panose="020B0A04020102020204" pitchFamily="34" charset="0"/>
                <a:cs typeface="Arial" panose="020B0604020202020204" pitchFamily="34" charset="0"/>
              </a:rPr>
              <a:t>OMA SMART</a:t>
            </a:r>
            <a:endParaRPr lang="fi-FI" sz="3200" b="1" noProof="0" dirty="0">
              <a:solidFill>
                <a:srgbClr val="FF0000"/>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p:txBody>
          <a:bodyPr>
            <a:noAutofit/>
          </a:bodyPr>
          <a:lstStyle/>
          <a:p>
            <a:pPr marL="0" indent="0">
              <a:lnSpc>
                <a:spcPct val="110000"/>
              </a:lnSpc>
              <a:buNone/>
            </a:pPr>
            <a:r>
              <a:rPr lang="fi-FI" b="1" dirty="0">
                <a:latin typeface="Arial Black" panose="020B0A04020102020204" pitchFamily="34" charset="0"/>
              </a:rPr>
              <a:t>TAVOITE:</a:t>
            </a:r>
          </a:p>
          <a:p>
            <a:pPr marL="342900" indent="-342900">
              <a:lnSpc>
                <a:spcPct val="110000"/>
              </a:lnSpc>
              <a:buFont typeface="+mj-lt"/>
              <a:buAutoNum type="arabicParenR"/>
            </a:pPr>
            <a:r>
              <a:rPr lang="fi-FI" dirty="0"/>
              <a:t>Opiskelijat asettavat </a:t>
            </a:r>
            <a:r>
              <a:rPr lang="fi-FI" dirty="0" err="1"/>
              <a:t>itselleen</a:t>
            </a:r>
            <a:r>
              <a:rPr lang="fi-FI" dirty="0"/>
              <a:t> saavutettavan, mitattavan, relevantin, ajankohtaisen ja tarkan tavoitteen.</a:t>
            </a:r>
          </a:p>
          <a:p>
            <a:pPr marL="342900" indent="-342900">
              <a:lnSpc>
                <a:spcPct val="110000"/>
              </a:lnSpc>
              <a:buFont typeface="+mj-lt"/>
              <a:buAutoNum type="arabicParenR"/>
            </a:pPr>
            <a:r>
              <a:rPr lang="fi-FI" dirty="0"/>
              <a:t>Heidän tavoitteen asettamisen ja toiminnan suunnittelun taitonsa </a:t>
            </a:r>
            <a:r>
              <a:rPr lang="fi-FI" dirty="0" smtClean="0"/>
              <a:t>vahvistuvat</a:t>
            </a:r>
            <a:endParaRPr lang="fi-FI" b="1" dirty="0"/>
          </a:p>
          <a:p>
            <a:pPr marL="0" indent="0">
              <a:lnSpc>
                <a:spcPct val="110000"/>
              </a:lnSpc>
              <a:buNone/>
            </a:pPr>
            <a:endParaRPr lang="fi-FI" sz="200" b="1" dirty="0" smtClean="0">
              <a:latin typeface="Arial Black" panose="020B0A04020102020204" pitchFamily="34" charset="0"/>
            </a:endParaRPr>
          </a:p>
          <a:p>
            <a:pPr marL="0" indent="0">
              <a:lnSpc>
                <a:spcPct val="110000"/>
              </a:lnSpc>
              <a:buNone/>
            </a:pPr>
            <a:r>
              <a:rPr lang="fi-FI" b="1" dirty="0" smtClean="0">
                <a:latin typeface="Arial Black" panose="020B0A04020102020204" pitchFamily="34" charset="0"/>
              </a:rPr>
              <a:t>TOIMINTA</a:t>
            </a:r>
            <a:r>
              <a:rPr lang="fi-FI" b="1" dirty="0">
                <a:latin typeface="Arial Black" panose="020B0A04020102020204" pitchFamily="34" charset="0"/>
              </a:rPr>
              <a:t>: </a:t>
            </a:r>
            <a:r>
              <a:rPr lang="fi-FI" dirty="0"/>
              <a:t>Opiskelijat pääsevät asettamaan </a:t>
            </a:r>
            <a:r>
              <a:rPr lang="fi-FI" dirty="0" err="1"/>
              <a:t>itselleen</a:t>
            </a:r>
            <a:r>
              <a:rPr lang="fi-FI" dirty="0"/>
              <a:t> mielenkiintoisen tavoitteen ja suunnitelman SMART-periaatteita noudattaen työkirjaansa tai vaikka liikunta-appiin, kuten Ammattikuntoon-sovellukseen. </a:t>
            </a:r>
          </a:p>
          <a:p>
            <a:pPr>
              <a:lnSpc>
                <a:spcPct val="110000"/>
              </a:lnSpc>
            </a:pPr>
            <a:r>
              <a:rPr lang="fi-FI" dirty="0"/>
              <a:t>Nyt kun on yhdessä mietitty millainen on hyvä tavoite ja suunnitelma Annin ja Jennan esimerkkien voimin, pääsee jokainen tekemään sellaisen </a:t>
            </a:r>
            <a:r>
              <a:rPr lang="fi-FI" dirty="0" err="1"/>
              <a:t>itselleen</a:t>
            </a:r>
            <a:r>
              <a:rPr lang="fi-FI" dirty="0"/>
              <a:t> KAHDEKSI viikoksi! </a:t>
            </a:r>
          </a:p>
          <a:p>
            <a:pPr>
              <a:lnSpc>
                <a:spcPct val="110000"/>
              </a:lnSpc>
            </a:pPr>
            <a:r>
              <a:rPr lang="fi-FI" dirty="0"/>
              <a:t>Tehtäväpohja tähän harjoitukseen löytyy työkirjasta </a:t>
            </a:r>
            <a:r>
              <a:rPr lang="fi-FI" dirty="0">
                <a:solidFill>
                  <a:srgbClr val="F79520"/>
                </a:solidFill>
              </a:rPr>
              <a:t>sivulta 32</a:t>
            </a:r>
            <a:r>
              <a:rPr lang="fi-FI" dirty="0"/>
              <a:t>. Esimerkkiä voit katsoa </a:t>
            </a:r>
            <a:r>
              <a:rPr lang="fi-FI" dirty="0">
                <a:solidFill>
                  <a:srgbClr val="F79520"/>
                </a:solidFill>
              </a:rPr>
              <a:t>sivulta 31</a:t>
            </a:r>
            <a:r>
              <a:rPr lang="fi-FI" dirty="0"/>
              <a:t>.</a:t>
            </a:r>
          </a:p>
          <a:p>
            <a:pPr>
              <a:lnSpc>
                <a:spcPct val="110000"/>
              </a:lnSpc>
            </a:pPr>
            <a:r>
              <a:rPr lang="fi-FI" dirty="0"/>
              <a:t>Tavoitteen ei tosiaankaan tarvitse olla valtava, vaan sovita se omaan lähtötasoosi. </a:t>
            </a:r>
          </a:p>
          <a:p>
            <a:pPr>
              <a:lnSpc>
                <a:spcPct val="110000"/>
              </a:lnSpc>
            </a:pPr>
            <a:r>
              <a:rPr lang="fi-FI" dirty="0"/>
              <a:t>Heijastan taululle esimerkkejä mahdollisista tavoitteista, mutta te voitte valita minkä tahansa tavoitteen. Voitte tehdä suunnitelman parinkin kanssa tai katsoa esimerkkitavoitteita työkirjan </a:t>
            </a:r>
            <a:r>
              <a:rPr lang="fi-FI" dirty="0">
                <a:solidFill>
                  <a:srgbClr val="F79520"/>
                </a:solidFill>
              </a:rPr>
              <a:t>sivulta 33</a:t>
            </a:r>
            <a:r>
              <a:rPr lang="fi-FI" dirty="0"/>
              <a:t>. Vain taivas on rajana! Mieti tarkkaan, miksi tavoite ja suunnitelma on itselle tärkeä? Mitkä ovat sinulle riittävän painavat syyt, että tämä suunnitelma varmasti toteutuu?</a:t>
            </a:r>
          </a:p>
          <a:p>
            <a:pPr>
              <a:lnSpc>
                <a:spcPct val="110000"/>
              </a:lnSpc>
            </a:pPr>
            <a:r>
              <a:rPr lang="fi-FI" dirty="0"/>
              <a:t>Mieti myös, onko suunnitelmasi oikeasti toteutettavissa / saavutettavissa? Miten voisit tehdä siitä sellaisen, että saat onnistumisen kokemuksia? Tähän liittyen merkitkää myös suunnitelman alle, kuinka varma olet, että pystyt suunnitelman toteuttamaan. Jos olet epävarma, voit palata tarkistamaan tavoitetta sellaiseksi, joka voisi toteutua helpommin.</a:t>
            </a:r>
          </a:p>
          <a:p>
            <a:pPr>
              <a:lnSpc>
                <a:spcPct val="110000"/>
              </a:lnSpc>
            </a:pPr>
            <a:r>
              <a:rPr lang="fi-FI" dirty="0"/>
              <a:t>Onko mitä tahansa kysymyksiä? </a:t>
            </a:r>
          </a:p>
          <a:p>
            <a:pPr>
              <a:lnSpc>
                <a:spcPct val="110000"/>
              </a:lnSpc>
            </a:pPr>
            <a:r>
              <a:rPr lang="fi-FI" dirty="0"/>
              <a:t>Käydään hommiin. </a:t>
            </a:r>
          </a:p>
          <a:p>
            <a:pPr marL="0" indent="0">
              <a:lnSpc>
                <a:spcPct val="110000"/>
              </a:lnSpc>
              <a:buNone/>
            </a:pPr>
            <a:r>
              <a:rPr lang="fi-FI" b="1" dirty="0" smtClean="0">
                <a:solidFill>
                  <a:srgbClr val="F79520"/>
                </a:solidFill>
                <a:latin typeface="Arial Black" panose="020B0A04020102020204" pitchFamily="34" charset="0"/>
              </a:rPr>
              <a:t>HUOM! </a:t>
            </a:r>
            <a:r>
              <a:rPr lang="fi-FI" b="1" dirty="0" smtClean="0"/>
              <a:t>Korosta </a:t>
            </a:r>
            <a:r>
              <a:rPr lang="fi-FI" b="1" dirty="0"/>
              <a:t>sitä, että kaikki asettavat </a:t>
            </a:r>
            <a:r>
              <a:rPr lang="fi-FI" b="1" dirty="0" err="1"/>
              <a:t>itselleen</a:t>
            </a:r>
            <a:r>
              <a:rPr lang="fi-FI" b="1" dirty="0"/>
              <a:t> sopivan tavoitteen (PIENIKIN LISÄLIIKE ON PLUSSAA) ja että tavoitetta voi halutessaan muokata haastavammaksi myöhemmin. Näin vahvistat opiskelijoiden pystyvyyden tunnetta ja kehität heidän motivaatiotaan.  </a:t>
            </a:r>
          </a:p>
        </p:txBody>
      </p:sp>
      <p:sp>
        <p:nvSpPr>
          <p:cNvPr id="8" name="Sisällön paikkamerkki 2"/>
          <p:cNvSpPr txBox="1">
            <a:spLocks/>
          </p:cNvSpPr>
          <p:nvPr/>
        </p:nvSpPr>
        <p:spPr>
          <a:xfrm>
            <a:off x="355600" y="1279645"/>
            <a:ext cx="11201400" cy="5428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1400" b="1" dirty="0" smtClean="0">
              <a:solidFill>
                <a:prstClr val="black"/>
              </a:solidFill>
              <a:latin typeface="Arial" panose="020B0604020202020204" pitchFamily="34" charset="0"/>
              <a:cs typeface="Arial" panose="020B0604020202020204" pitchFamily="34" charset="0"/>
            </a:endParaRPr>
          </a:p>
        </p:txBody>
      </p:sp>
      <p:pic>
        <p:nvPicPr>
          <p:cNvPr id="4" name="Kuva 3"/>
          <p:cNvPicPr>
            <a:picLocks noChangeAspect="1"/>
          </p:cNvPicPr>
          <p:nvPr/>
        </p:nvPicPr>
        <p:blipFill>
          <a:blip r:embed="rId3"/>
          <a:stretch>
            <a:fillRect/>
          </a:stretch>
        </p:blipFill>
        <p:spPr>
          <a:xfrm>
            <a:off x="9548982" y="76127"/>
            <a:ext cx="1239645" cy="926171"/>
          </a:xfrm>
          <a:prstGeom prst="rect">
            <a:avLst/>
          </a:prstGeom>
        </p:spPr>
      </p:pic>
      <p:pic>
        <p:nvPicPr>
          <p:cNvPr id="6" name="Kuva 5"/>
          <p:cNvPicPr>
            <a:picLocks noChangeAspect="1"/>
          </p:cNvPicPr>
          <p:nvPr/>
        </p:nvPicPr>
        <p:blipFill>
          <a:blip r:embed="rId4"/>
          <a:stretch>
            <a:fillRect/>
          </a:stretch>
        </p:blipFill>
        <p:spPr>
          <a:xfrm>
            <a:off x="10874892" y="61287"/>
            <a:ext cx="1255301" cy="946856"/>
          </a:xfrm>
          <a:prstGeom prst="rect">
            <a:avLst/>
          </a:prstGeom>
        </p:spPr>
      </p:pic>
      <p:sp>
        <p:nvSpPr>
          <p:cNvPr id="12" name="Rectangle 11"/>
          <p:cNvSpPr/>
          <p:nvPr/>
        </p:nvSpPr>
        <p:spPr>
          <a:xfrm>
            <a:off x="8571066" y="-16970"/>
            <a:ext cx="723275"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7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7515" y="25624"/>
            <a:ext cx="198065" cy="193563"/>
          </a:xfrm>
          <a:prstGeom prst="rect">
            <a:avLst/>
          </a:prstGeom>
        </p:spPr>
      </p:pic>
      <p:sp>
        <p:nvSpPr>
          <p:cNvPr id="14" name="Rectangle 13"/>
          <p:cNvSpPr/>
          <p:nvPr/>
        </p:nvSpPr>
        <p:spPr>
          <a:xfrm>
            <a:off x="9477892" y="44322"/>
            <a:ext cx="2674659" cy="1035332"/>
          </a:xfrm>
          <a:prstGeom prst="rect">
            <a:avLst/>
          </a:prstGeom>
          <a:noFill/>
          <a:ln w="28575">
            <a:solidFill>
              <a:srgbClr val="F795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34909560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3800" b="1" noProof="0" dirty="0" smtClean="0">
                <a:solidFill>
                  <a:schemeClr val="bg1">
                    <a:lumMod val="65000"/>
                  </a:schemeClr>
                </a:solidFill>
                <a:latin typeface="Arial Black" panose="020B0A04020102020204" pitchFamily="34" charset="0"/>
                <a:cs typeface="Arial" panose="020B0604020202020204" pitchFamily="34" charset="0"/>
              </a:rPr>
              <a:t>EXTRA:</a:t>
            </a:r>
            <a:r>
              <a:rPr lang="fi-FI" sz="3800" b="1" noProof="0" dirty="0" smtClean="0">
                <a:latin typeface="Arial Black" panose="020B0A04020102020204" pitchFamily="34" charset="0"/>
                <a:cs typeface="Arial" panose="020B0604020202020204" pitchFamily="34" charset="0"/>
              </a:rPr>
              <a:t> </a:t>
            </a:r>
            <a:r>
              <a:rPr lang="fi-FI" b="1" noProof="0" dirty="0" smtClean="0">
                <a:latin typeface="Arial Black" panose="020B0A04020102020204" pitchFamily="34" charset="0"/>
                <a:cs typeface="Arial" panose="020B0604020202020204" pitchFamily="34" charset="0"/>
              </a:rPr>
              <a:t>SMART-tavoitteen sisältö</a:t>
            </a:r>
            <a:endParaRPr lang="fi-FI" b="1" noProof="0" dirty="0">
              <a:solidFill>
                <a:srgbClr val="92D050"/>
              </a:solidFill>
              <a:latin typeface="Arial Black" panose="020B0A04020102020204" pitchFamily="34" charset="0"/>
              <a:cs typeface="Arial" panose="020B0604020202020204" pitchFamily="34" charset="0"/>
            </a:endParaRPr>
          </a:p>
        </p:txBody>
      </p:sp>
      <p:sp>
        <p:nvSpPr>
          <p:cNvPr id="3" name="Content Placeholder 2"/>
          <p:cNvSpPr>
            <a:spLocks noGrp="1"/>
          </p:cNvSpPr>
          <p:nvPr>
            <p:ph idx="1"/>
          </p:nvPr>
        </p:nvSpPr>
        <p:spPr>
          <a:xfrm>
            <a:off x="269155" y="1157968"/>
            <a:ext cx="11440245" cy="5475060"/>
          </a:xfrm>
        </p:spPr>
        <p:txBody>
          <a:bodyPr/>
          <a:lstStyle/>
          <a:p>
            <a:pPr marL="0" indent="0">
              <a:spcBef>
                <a:spcPts val="1200"/>
              </a:spcBef>
              <a:buNone/>
            </a:pPr>
            <a:r>
              <a:rPr lang="fi-FI" sz="2800" b="1" dirty="0">
                <a:solidFill>
                  <a:srgbClr val="F79520"/>
                </a:solidFill>
                <a:latin typeface="Arial Black" panose="020B0A04020102020204" pitchFamily="34" charset="0"/>
              </a:rPr>
              <a:t>S</a:t>
            </a:r>
            <a:r>
              <a:rPr lang="fi-FI" b="1" dirty="0">
                <a:solidFill>
                  <a:srgbClr val="F79520"/>
                </a:solidFill>
                <a:latin typeface="Arial Black" panose="020B0A04020102020204" pitchFamily="34" charset="0"/>
              </a:rPr>
              <a:t>aavutettava. </a:t>
            </a:r>
            <a:r>
              <a:rPr lang="fi-FI" dirty="0"/>
              <a:t>On hyvä tähdätä korkealle, mutta älä vaadi itseltäsi mahdottomuuksia. Realistinen </a:t>
            </a:r>
            <a:r>
              <a:rPr lang="fi-FI" dirty="0" smtClean="0"/>
              <a:t>tavoite!</a:t>
            </a:r>
            <a:endParaRPr lang="fi-FI" b="1" dirty="0" smtClean="0">
              <a:latin typeface="Arial Black" panose="020B0A04020102020204" pitchFamily="34" charset="0"/>
            </a:endParaRPr>
          </a:p>
          <a:p>
            <a:pPr marL="0" indent="0">
              <a:spcBef>
                <a:spcPts val="1200"/>
              </a:spcBef>
              <a:buNone/>
            </a:pPr>
            <a:r>
              <a:rPr lang="fi-FI" sz="2800" b="1" dirty="0" smtClean="0">
                <a:solidFill>
                  <a:srgbClr val="F79520"/>
                </a:solidFill>
                <a:latin typeface="Arial Black" panose="020B0A04020102020204" pitchFamily="34" charset="0"/>
              </a:rPr>
              <a:t>M</a:t>
            </a:r>
            <a:r>
              <a:rPr lang="fi-FI" b="1" dirty="0" smtClean="0">
                <a:solidFill>
                  <a:srgbClr val="F79520"/>
                </a:solidFill>
                <a:latin typeface="Arial Black" panose="020B0A04020102020204" pitchFamily="34" charset="0"/>
              </a:rPr>
              <a:t>itattava</a:t>
            </a:r>
            <a:r>
              <a:rPr lang="fi-FI" b="1" dirty="0">
                <a:solidFill>
                  <a:srgbClr val="F79520"/>
                </a:solidFill>
                <a:latin typeface="Arial Black" panose="020B0A04020102020204" pitchFamily="34" charset="0"/>
              </a:rPr>
              <a:t>.</a:t>
            </a:r>
            <a:r>
              <a:rPr lang="fi-FI" b="1" dirty="0">
                <a:latin typeface="Arial Black" panose="020B0A04020102020204" pitchFamily="34" charset="0"/>
              </a:rPr>
              <a:t> </a:t>
            </a:r>
            <a:r>
              <a:rPr lang="fi-FI" dirty="0"/>
              <a:t>Mieti minkä on muututtava (esim. viikoittaiset lenkkikerrat) ja kuinka paljon (esim. yksi lenkki viikossa lisää). Mistä tiedät tavoitteesi toteutuneen? Seuraa toteutumista! (Huom. Liikunta vs. kuntotavoite! Huom. Painotavoite ei ole hyvä… Kun tavoite kohdistuu käyttäytymiseen, se fokusoi huomion </a:t>
            </a:r>
            <a:r>
              <a:rPr lang="fi-FI" u="sng" dirty="0"/>
              <a:t>prosessiin</a:t>
            </a:r>
            <a:r>
              <a:rPr lang="fi-FI" dirty="0"/>
              <a:t>, ei </a:t>
            </a:r>
            <a:r>
              <a:rPr lang="fi-FI" u="sng" dirty="0"/>
              <a:t>tuotokseen</a:t>
            </a:r>
            <a:r>
              <a:rPr lang="fi-FI" dirty="0"/>
              <a:t>, ja prosessi/käyttäytyminen on se johon voi päivittäin itse vaikuttaa</a:t>
            </a:r>
            <a:r>
              <a:rPr lang="fi-FI" dirty="0" smtClean="0"/>
              <a:t>.)</a:t>
            </a:r>
            <a:endParaRPr lang="fi-FI" b="1" dirty="0" smtClean="0">
              <a:latin typeface="Arial Black" panose="020B0A04020102020204" pitchFamily="34" charset="0"/>
            </a:endParaRPr>
          </a:p>
          <a:p>
            <a:pPr marL="0" indent="0">
              <a:spcBef>
                <a:spcPts val="1200"/>
              </a:spcBef>
              <a:buNone/>
            </a:pPr>
            <a:r>
              <a:rPr lang="fi-FI" sz="2800" b="1" dirty="0" smtClean="0">
                <a:solidFill>
                  <a:srgbClr val="F79520"/>
                </a:solidFill>
                <a:latin typeface="Arial Black" panose="020B0A04020102020204" pitchFamily="34" charset="0"/>
              </a:rPr>
              <a:t>A</a:t>
            </a:r>
            <a:r>
              <a:rPr lang="fi-FI" b="1" dirty="0" smtClean="0">
                <a:solidFill>
                  <a:srgbClr val="F79520"/>
                </a:solidFill>
                <a:latin typeface="Arial Black" panose="020B0A04020102020204" pitchFamily="34" charset="0"/>
              </a:rPr>
              <a:t>jankohtainen</a:t>
            </a:r>
            <a:r>
              <a:rPr lang="fi-FI" b="1" dirty="0" smtClean="0">
                <a:latin typeface="Arial Black" panose="020B0A04020102020204" pitchFamily="34" charset="0"/>
              </a:rPr>
              <a:t> </a:t>
            </a:r>
            <a:r>
              <a:rPr lang="fi-FI" dirty="0"/>
              <a:t>ja aikataulutettu tavoite toteutuu. </a:t>
            </a:r>
            <a:r>
              <a:rPr lang="fi-FI" b="1" dirty="0"/>
              <a:t>Varmista, että asettamasi tavoitteet sopivat </a:t>
            </a:r>
            <a:r>
              <a:rPr lang="fi-FI" b="1" dirty="0" smtClean="0"/>
              <a:t>elämäntilanteeseesi.</a:t>
            </a:r>
            <a:endParaRPr lang="fi-FI" b="1" dirty="0" smtClean="0">
              <a:latin typeface="Arial Black" panose="020B0A04020102020204" pitchFamily="34" charset="0"/>
            </a:endParaRPr>
          </a:p>
          <a:p>
            <a:pPr marL="0" indent="0">
              <a:spcBef>
                <a:spcPts val="1200"/>
              </a:spcBef>
              <a:buNone/>
            </a:pPr>
            <a:r>
              <a:rPr lang="fi-FI" sz="2800" b="1" dirty="0" smtClean="0">
                <a:solidFill>
                  <a:srgbClr val="F79520"/>
                </a:solidFill>
                <a:latin typeface="Arial Black" panose="020B0A04020102020204" pitchFamily="34" charset="0"/>
              </a:rPr>
              <a:t>R</a:t>
            </a:r>
            <a:r>
              <a:rPr lang="fi-FI" b="1" dirty="0" smtClean="0">
                <a:solidFill>
                  <a:srgbClr val="F79520"/>
                </a:solidFill>
                <a:latin typeface="Arial Black" panose="020B0A04020102020204" pitchFamily="34" charset="0"/>
              </a:rPr>
              <a:t>elevantti</a:t>
            </a:r>
            <a:r>
              <a:rPr lang="fi-FI" b="1" dirty="0">
                <a:solidFill>
                  <a:srgbClr val="F79520"/>
                </a:solidFill>
                <a:latin typeface="Arial Black" panose="020B0A04020102020204" pitchFamily="34" charset="0"/>
              </a:rPr>
              <a:t>. </a:t>
            </a:r>
            <a:r>
              <a:rPr lang="fi-FI" dirty="0"/>
              <a:t>Aseta itsellesi sellainen tavoite, joka on sinulle tärkeä. Tee tavoitteestasi innostava ja </a:t>
            </a:r>
            <a:r>
              <a:rPr lang="fi-FI" b="1" u="sng" dirty="0"/>
              <a:t>myönteinen (</a:t>
            </a:r>
            <a:r>
              <a:rPr lang="fi-FI" b="1" u="sng" dirty="0" err="1"/>
              <a:t>Huom</a:t>
            </a:r>
            <a:r>
              <a:rPr lang="fi-FI" b="1" u="sng" dirty="0"/>
              <a:t>: Kehystys: tavoite muotoillaan kohti meneväksi/toiminnon korvaamiseksi, ei jonkin välttämiseksi</a:t>
            </a:r>
            <a:r>
              <a:rPr lang="fi-FI" b="1" u="sng" dirty="0" smtClean="0"/>
              <a:t>!)</a:t>
            </a:r>
            <a:r>
              <a:rPr lang="fi-FI" dirty="0" smtClean="0"/>
              <a:t>.</a:t>
            </a:r>
            <a:endParaRPr lang="fi-FI" b="1" dirty="0" smtClean="0">
              <a:latin typeface="Arial Black" panose="020B0A04020102020204" pitchFamily="34" charset="0"/>
            </a:endParaRPr>
          </a:p>
          <a:p>
            <a:pPr marL="0" indent="0">
              <a:spcBef>
                <a:spcPts val="1200"/>
              </a:spcBef>
              <a:buNone/>
            </a:pPr>
            <a:r>
              <a:rPr lang="fi-FI" sz="2800" b="1" dirty="0" smtClean="0">
                <a:solidFill>
                  <a:srgbClr val="F79520"/>
                </a:solidFill>
                <a:latin typeface="Arial Black" panose="020B0A04020102020204" pitchFamily="34" charset="0"/>
              </a:rPr>
              <a:t>T</a:t>
            </a:r>
            <a:r>
              <a:rPr lang="fi-FI" b="1" dirty="0" smtClean="0">
                <a:solidFill>
                  <a:srgbClr val="F79520"/>
                </a:solidFill>
                <a:latin typeface="Arial Black" panose="020B0A04020102020204" pitchFamily="34" charset="0"/>
              </a:rPr>
              <a:t>arkka</a:t>
            </a:r>
            <a:r>
              <a:rPr lang="fi-FI" b="1" dirty="0">
                <a:solidFill>
                  <a:srgbClr val="F79520"/>
                </a:solidFill>
                <a:latin typeface="Arial Black" panose="020B0A04020102020204" pitchFamily="34" charset="0"/>
              </a:rPr>
              <a:t>. </a:t>
            </a:r>
            <a:r>
              <a:rPr lang="fi-FI" dirty="0"/>
              <a:t>Hyvin mietitty ja tarkka tavoitteen toteutussuunnitelma toteutuu paljon todennäköisemmin kuin epämääräinen tavoite. Mieti mitä, missä, milloin ja kenen kanssa.</a:t>
            </a:r>
            <a:endParaRPr lang="fi-FI" sz="2800" b="1" dirty="0"/>
          </a:p>
          <a:p>
            <a:pPr marL="0" indent="0">
              <a:buNone/>
            </a:pPr>
            <a:endParaRPr lang="fi-FI" dirty="0"/>
          </a:p>
        </p:txBody>
      </p:sp>
      <p:sp>
        <p:nvSpPr>
          <p:cNvPr id="8" name="Sisällön paikkamerkki 2"/>
          <p:cNvSpPr txBox="1">
            <a:spLocks/>
          </p:cNvSpPr>
          <p:nvPr/>
        </p:nvSpPr>
        <p:spPr>
          <a:xfrm>
            <a:off x="838201" y="1429555"/>
            <a:ext cx="10986654" cy="4747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dirty="0">
              <a:solidFill>
                <a:prstClr val="black"/>
              </a:solidFill>
            </a:endParaRPr>
          </a:p>
        </p:txBody>
      </p:sp>
    </p:spTree>
    <p:extLst>
      <p:ext uri="{BB962C8B-B14F-4D97-AF65-F5344CB8AC3E}">
        <p14:creationId xmlns:p14="http://schemas.microsoft.com/office/powerpoint/2010/main" val="28794889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400" b="1" noProof="0" dirty="0" smtClean="0">
                <a:solidFill>
                  <a:schemeClr val="bg1">
                    <a:lumMod val="65000"/>
                  </a:schemeClr>
                </a:solidFill>
                <a:latin typeface="Arial Black" panose="020B0A04020102020204" pitchFamily="34" charset="0"/>
                <a:cs typeface="Arial" panose="020B0604020202020204" pitchFamily="34" charset="0"/>
              </a:rPr>
              <a:t>EXTRA: </a:t>
            </a:r>
            <a:r>
              <a:rPr lang="fi-FI" sz="3200" b="1" noProof="0" dirty="0" smtClean="0">
                <a:latin typeface="Arial Black" panose="020B0A04020102020204" pitchFamily="34" charset="0"/>
                <a:cs typeface="Arial" panose="020B0604020202020204" pitchFamily="34" charset="0"/>
              </a:rPr>
              <a:t>TAVOITE JA SUUNNITELMA</a:t>
            </a:r>
            <a:endParaRPr lang="fi-FI" sz="3200" b="1" noProof="0" dirty="0">
              <a:solidFill>
                <a:srgbClr val="92D050"/>
              </a:solidFill>
              <a:latin typeface="Arial Black" panose="020B0A04020102020204" pitchFamily="34" charset="0"/>
              <a:cs typeface="Arial" panose="020B0604020202020204" pitchFamily="34" charset="0"/>
            </a:endParaRPr>
          </a:p>
        </p:txBody>
      </p:sp>
      <p:grpSp>
        <p:nvGrpSpPr>
          <p:cNvPr id="21" name="Group 20"/>
          <p:cNvGrpSpPr/>
          <p:nvPr/>
        </p:nvGrpSpPr>
        <p:grpSpPr>
          <a:xfrm>
            <a:off x="352030" y="1344440"/>
            <a:ext cx="4638788" cy="1928346"/>
            <a:chOff x="352030" y="1344440"/>
            <a:chExt cx="4638788" cy="1928346"/>
          </a:xfrm>
        </p:grpSpPr>
        <p:pic>
          <p:nvPicPr>
            <p:cNvPr id="18" name="Picture 17"/>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352030" y="1344440"/>
              <a:ext cx="4638788" cy="1928346"/>
            </a:xfrm>
            <a:prstGeom prst="rect">
              <a:avLst/>
            </a:prstGeom>
          </p:spPr>
        </p:pic>
        <p:sp>
          <p:nvSpPr>
            <p:cNvPr id="6" name="Tekstiruutu 5"/>
            <p:cNvSpPr txBox="1"/>
            <p:nvPr/>
          </p:nvSpPr>
          <p:spPr>
            <a:xfrm>
              <a:off x="710034" y="1676003"/>
              <a:ext cx="3714599" cy="830997"/>
            </a:xfrm>
            <a:prstGeom prst="rect">
              <a:avLst/>
            </a:prstGeom>
            <a:noFill/>
          </p:spPr>
          <p:txBody>
            <a:bodyPr wrap="square" rtlCol="0">
              <a:spAutoFit/>
            </a:bodyPr>
            <a:lstStyle/>
            <a:p>
              <a:pPr algn="ctr"/>
              <a:r>
                <a:rPr lang="fi-FI" sz="2400" b="1" dirty="0" smtClean="0">
                  <a:solidFill>
                    <a:prstClr val="black"/>
                  </a:solidFill>
                  <a:latin typeface="Arial Black" panose="020B0A04020102020204" pitchFamily="34" charset="0"/>
                  <a:cs typeface="Arial" panose="020B0604020202020204" pitchFamily="34" charset="0"/>
                </a:rPr>
                <a:t>Tavoite ≠ toimintasuunnitelma</a:t>
              </a:r>
              <a:endParaRPr lang="fi-FI" sz="2400" b="1" dirty="0">
                <a:solidFill>
                  <a:prstClr val="black"/>
                </a:solidFill>
                <a:latin typeface="Arial Black" panose="020B0A04020102020204" pitchFamily="34" charset="0"/>
                <a:cs typeface="Arial" panose="020B0604020202020204" pitchFamily="34" charset="0"/>
              </a:endParaRPr>
            </a:p>
          </p:txBody>
        </p:sp>
      </p:grpSp>
      <p:grpSp>
        <p:nvGrpSpPr>
          <p:cNvPr id="22" name="Group 21"/>
          <p:cNvGrpSpPr/>
          <p:nvPr/>
        </p:nvGrpSpPr>
        <p:grpSpPr>
          <a:xfrm>
            <a:off x="3902774" y="3531798"/>
            <a:ext cx="4764983" cy="2326915"/>
            <a:chOff x="3245126" y="3494550"/>
            <a:chExt cx="4764983" cy="2326915"/>
          </a:xfrm>
        </p:grpSpPr>
        <p:pic>
          <p:nvPicPr>
            <p:cNvPr id="20" name="Picture 19"/>
            <p:cNvPicPr>
              <a:picLocks noChangeAspect="1"/>
            </p:cNvPicPr>
            <p:nvPr/>
          </p:nvPicPr>
          <p:blipFill>
            <a:blip r:embed="rId2">
              <a:clrChange>
                <a:clrFrom>
                  <a:srgbClr val="FFFFFF"/>
                </a:clrFrom>
                <a:clrTo>
                  <a:srgbClr val="FFFFFF">
                    <a:alpha val="0"/>
                  </a:srgbClr>
                </a:clrTo>
              </a:clrChange>
              <a:duotone>
                <a:schemeClr val="accent2">
                  <a:shade val="45000"/>
                  <a:satMod val="135000"/>
                </a:schemeClr>
                <a:prstClr val="white"/>
              </a:duotone>
            </a:blip>
            <a:stretch>
              <a:fillRect/>
            </a:stretch>
          </p:blipFill>
          <p:spPr>
            <a:xfrm>
              <a:off x="3245126" y="3494550"/>
              <a:ext cx="4764983" cy="2326915"/>
            </a:xfrm>
            <a:prstGeom prst="rect">
              <a:avLst/>
            </a:prstGeom>
          </p:spPr>
        </p:pic>
        <p:sp>
          <p:nvSpPr>
            <p:cNvPr id="10" name="Tekstiruutu 9"/>
            <p:cNvSpPr txBox="1"/>
            <p:nvPr/>
          </p:nvSpPr>
          <p:spPr>
            <a:xfrm>
              <a:off x="3770319" y="3885526"/>
              <a:ext cx="3714599" cy="1200329"/>
            </a:xfrm>
            <a:prstGeom prst="rect">
              <a:avLst/>
            </a:prstGeom>
            <a:noFill/>
          </p:spPr>
          <p:txBody>
            <a:bodyPr wrap="square" rtlCol="0">
              <a:spAutoFit/>
            </a:bodyPr>
            <a:lstStyle/>
            <a:p>
              <a:pPr algn="ctr"/>
              <a:r>
                <a:rPr lang="fi-FI" sz="2400" b="1" dirty="0" smtClean="0">
                  <a:solidFill>
                    <a:prstClr val="black"/>
                  </a:solidFill>
                  <a:latin typeface="Arial Black" panose="020B0A04020102020204" pitchFamily="34" charset="0"/>
                  <a:cs typeface="Arial" panose="020B0604020202020204" pitchFamily="34" charset="0"/>
                </a:rPr>
                <a:t>Käyttäytymistavoite </a:t>
              </a:r>
            </a:p>
            <a:p>
              <a:pPr algn="ctr"/>
              <a:r>
                <a:rPr lang="fi-FI" sz="2400" b="1" dirty="0" smtClean="0">
                  <a:solidFill>
                    <a:prstClr val="black"/>
                  </a:solidFill>
                  <a:latin typeface="Arial Black" panose="020B0A04020102020204" pitchFamily="34" charset="0"/>
                  <a:cs typeface="Arial" panose="020B0604020202020204" pitchFamily="34" charset="0"/>
                </a:rPr>
                <a:t>≠ </a:t>
              </a:r>
            </a:p>
            <a:p>
              <a:pPr algn="ctr"/>
              <a:r>
                <a:rPr lang="fi-FI" sz="2400" b="1" dirty="0" smtClean="0">
                  <a:solidFill>
                    <a:prstClr val="black"/>
                  </a:solidFill>
                  <a:latin typeface="Arial Black" panose="020B0A04020102020204" pitchFamily="34" charset="0"/>
                  <a:cs typeface="Arial" panose="020B0604020202020204" pitchFamily="34" charset="0"/>
                </a:rPr>
                <a:t>Lopputulostavoite</a:t>
              </a:r>
              <a:endParaRPr lang="fi-FI" sz="2400" b="1" dirty="0">
                <a:solidFill>
                  <a:prstClr val="black"/>
                </a:solidFill>
                <a:latin typeface="Arial Black" panose="020B0A04020102020204" pitchFamily="34" charset="0"/>
                <a:cs typeface="Arial" panose="020B0604020202020204" pitchFamily="34" charset="0"/>
              </a:endParaRPr>
            </a:p>
          </p:txBody>
        </p:sp>
      </p:grpSp>
      <p:sp>
        <p:nvSpPr>
          <p:cNvPr id="3" name="TextBox 2"/>
          <p:cNvSpPr txBox="1"/>
          <p:nvPr/>
        </p:nvSpPr>
        <p:spPr>
          <a:xfrm>
            <a:off x="8604257" y="3705906"/>
            <a:ext cx="2855269" cy="738664"/>
          </a:xfrm>
          <a:prstGeom prst="rect">
            <a:avLst/>
          </a:prstGeom>
          <a:solidFill>
            <a:srgbClr val="F79520"/>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fi-FI" sz="1400" b="1" dirty="0" smtClean="0">
                <a:solidFill>
                  <a:prstClr val="white"/>
                </a:solidFill>
                <a:latin typeface="Arial" panose="020B0604020202020204" pitchFamily="34" charset="0"/>
                <a:cs typeface="Arial" panose="020B0604020202020204" pitchFamily="34" charset="0"/>
              </a:rPr>
              <a:t>”Haluan hyvään kuntoon!”</a:t>
            </a:r>
          </a:p>
          <a:p>
            <a:r>
              <a:rPr lang="fi-FI" sz="1400" b="1" dirty="0" smtClean="0">
                <a:solidFill>
                  <a:prstClr val="white"/>
                </a:solidFill>
                <a:latin typeface="Arial" panose="020B0604020202020204" pitchFamily="34" charset="0"/>
                <a:cs typeface="Arial" panose="020B0604020202020204" pitchFamily="34" charset="0"/>
              </a:rPr>
              <a:t>”Hienoa! Mitä voisit </a:t>
            </a:r>
            <a:r>
              <a:rPr lang="fi-FI" sz="1400" b="1" i="1" dirty="0" smtClean="0">
                <a:solidFill>
                  <a:prstClr val="white"/>
                </a:solidFill>
                <a:latin typeface="Arial" panose="020B0604020202020204" pitchFamily="34" charset="0"/>
                <a:cs typeface="Arial" panose="020B0604020202020204" pitchFamily="34" charset="0"/>
              </a:rPr>
              <a:t>tehdä, jotta</a:t>
            </a:r>
          </a:p>
          <a:p>
            <a:r>
              <a:rPr lang="fi-FI" sz="1400" b="1" i="1" dirty="0" smtClean="0">
                <a:solidFill>
                  <a:prstClr val="white"/>
                </a:solidFill>
                <a:latin typeface="Arial" panose="020B0604020202020204" pitchFamily="34" charset="0"/>
                <a:cs typeface="Arial" panose="020B0604020202020204" pitchFamily="34" charset="0"/>
              </a:rPr>
              <a:t>Pääsisit hyvään kuntoon</a:t>
            </a:r>
            <a:r>
              <a:rPr lang="fi-FI" sz="1400" b="1" dirty="0" smtClean="0">
                <a:solidFill>
                  <a:prstClr val="white"/>
                </a:solidFill>
                <a:latin typeface="Arial" panose="020B0604020202020204" pitchFamily="34" charset="0"/>
                <a:cs typeface="Arial" panose="020B0604020202020204" pitchFamily="34" charset="0"/>
              </a:rPr>
              <a:t>?”</a:t>
            </a:r>
            <a:endParaRPr lang="fi-FI" sz="1400" b="1" dirty="0">
              <a:solidFill>
                <a:prstClr val="white"/>
              </a:solidFill>
              <a:latin typeface="Arial" panose="020B0604020202020204" pitchFamily="34" charset="0"/>
              <a:cs typeface="Arial" panose="020B0604020202020204" pitchFamily="34" charset="0"/>
            </a:endParaRPr>
          </a:p>
        </p:txBody>
      </p:sp>
      <p:sp>
        <p:nvSpPr>
          <p:cNvPr id="11" name="TextBox 10"/>
          <p:cNvSpPr txBox="1"/>
          <p:nvPr/>
        </p:nvSpPr>
        <p:spPr>
          <a:xfrm>
            <a:off x="8604257" y="4585532"/>
            <a:ext cx="2068195" cy="954107"/>
          </a:xfrm>
          <a:prstGeom prst="rect">
            <a:avLst/>
          </a:prstGeom>
          <a:solidFill>
            <a:srgbClr val="F79520"/>
          </a:solidFill>
          <a:ln>
            <a:noFill/>
          </a:ln>
        </p:spPr>
        <p:style>
          <a:lnRef idx="1">
            <a:schemeClr val="accent6"/>
          </a:lnRef>
          <a:fillRef idx="2">
            <a:schemeClr val="accent6"/>
          </a:fillRef>
          <a:effectRef idx="1">
            <a:schemeClr val="accent6"/>
          </a:effectRef>
          <a:fontRef idx="minor">
            <a:schemeClr val="dk1"/>
          </a:fontRef>
        </p:style>
        <p:txBody>
          <a:bodyPr wrap="none" rtlCol="0">
            <a:spAutoFit/>
          </a:bodyPr>
          <a:lstStyle/>
          <a:p>
            <a:r>
              <a:rPr lang="fi-FI" sz="1400" b="1" dirty="0" smtClean="0">
                <a:solidFill>
                  <a:prstClr val="white"/>
                </a:solidFill>
                <a:latin typeface="Arial" panose="020B0604020202020204" pitchFamily="34" charset="0"/>
                <a:cs typeface="Arial" panose="020B0604020202020204" pitchFamily="34" charset="0"/>
              </a:rPr>
              <a:t>=TEKEMINEN</a:t>
            </a:r>
          </a:p>
          <a:p>
            <a:r>
              <a:rPr lang="fi-FI" sz="1400" b="1" dirty="0">
                <a:solidFill>
                  <a:prstClr val="white"/>
                </a:solidFill>
                <a:latin typeface="Arial" panose="020B0604020202020204" pitchFamily="34" charset="0"/>
                <a:cs typeface="Arial" panose="020B0604020202020204" pitchFamily="34" charset="0"/>
              </a:rPr>
              <a:t/>
            </a:r>
            <a:br>
              <a:rPr lang="fi-FI" sz="1400" b="1" dirty="0">
                <a:solidFill>
                  <a:prstClr val="white"/>
                </a:solidFill>
                <a:latin typeface="Arial" panose="020B0604020202020204" pitchFamily="34" charset="0"/>
                <a:cs typeface="Arial" panose="020B0604020202020204" pitchFamily="34" charset="0"/>
              </a:rPr>
            </a:br>
            <a:endParaRPr lang="fi-FI" sz="1400" b="1" dirty="0" smtClean="0">
              <a:solidFill>
                <a:prstClr val="white"/>
              </a:solidFill>
              <a:latin typeface="Arial" panose="020B0604020202020204" pitchFamily="34" charset="0"/>
              <a:cs typeface="Arial" panose="020B0604020202020204" pitchFamily="34" charset="0"/>
            </a:endParaRPr>
          </a:p>
          <a:p>
            <a:r>
              <a:rPr lang="fi-FI" sz="1400" b="1" dirty="0" smtClean="0">
                <a:solidFill>
                  <a:prstClr val="white"/>
                </a:solidFill>
                <a:latin typeface="Arial" panose="020B0604020202020204" pitchFamily="34" charset="0"/>
                <a:cs typeface="Arial" panose="020B0604020202020204" pitchFamily="34" charset="0"/>
              </a:rPr>
              <a:t>=VISIO (pitkäaikainen)</a:t>
            </a:r>
            <a:endParaRPr lang="fi-FI" sz="1400" b="1" dirty="0">
              <a:solidFill>
                <a:prstClr val="white"/>
              </a:solidFill>
              <a:latin typeface="Arial" panose="020B0604020202020204" pitchFamily="34" charset="0"/>
              <a:cs typeface="Arial" panose="020B0604020202020204" pitchFamily="34" charset="0"/>
            </a:endParaRPr>
          </a:p>
        </p:txBody>
      </p:sp>
      <p:sp>
        <p:nvSpPr>
          <p:cNvPr id="4" name="TextBox 3"/>
          <p:cNvSpPr txBox="1"/>
          <p:nvPr/>
        </p:nvSpPr>
        <p:spPr>
          <a:xfrm>
            <a:off x="352030" y="5794560"/>
            <a:ext cx="10250298" cy="954107"/>
          </a:xfrm>
          <a:prstGeom prst="rect">
            <a:avLst/>
          </a:prstGeom>
          <a:noFill/>
        </p:spPr>
        <p:txBody>
          <a:bodyPr wrap="square" rtlCol="0">
            <a:spAutoFit/>
          </a:bodyPr>
          <a:lstStyle/>
          <a:p>
            <a:r>
              <a:rPr lang="fi-FI" sz="1400" dirty="0" smtClean="0">
                <a:solidFill>
                  <a:srgbClr val="F79520"/>
                </a:solidFill>
                <a:latin typeface="Arial Black" panose="020B0A04020102020204" pitchFamily="34" charset="0"/>
              </a:rPr>
              <a:t>VIESTIT: </a:t>
            </a:r>
          </a:p>
          <a:p>
            <a:pPr marL="285750" indent="-285750">
              <a:buFont typeface="Arial" panose="020B0604020202020204" pitchFamily="34" charset="0"/>
              <a:buChar char="•"/>
            </a:pPr>
            <a:r>
              <a:rPr lang="fi-FI" sz="1400" dirty="0" smtClean="0">
                <a:solidFill>
                  <a:prstClr val="black"/>
                </a:solidFill>
                <a:latin typeface="Arial Black" panose="020B0A04020102020204" pitchFamily="34" charset="0"/>
              </a:rPr>
              <a:t>Keskity tekemiseen – käy  harvemmin vaa’alla.</a:t>
            </a:r>
          </a:p>
          <a:p>
            <a:pPr marL="285750" indent="-285750">
              <a:buFont typeface="Arial" panose="020B0604020202020204" pitchFamily="34" charset="0"/>
              <a:buChar char="•"/>
            </a:pPr>
            <a:r>
              <a:rPr lang="fi-FI" sz="1400" dirty="0" smtClean="0">
                <a:solidFill>
                  <a:prstClr val="black"/>
                </a:solidFill>
                <a:latin typeface="Arial Black" panose="020B0A04020102020204" pitchFamily="34" charset="0"/>
              </a:rPr>
              <a:t>Omaseurannan fokus käyttäytymisessä (liikunnan määrä; voi päivittäin vaikuttaa siihen itse), ei lopputuloksessa (paino)</a:t>
            </a:r>
            <a:endParaRPr lang="fi-FI" sz="1400" dirty="0">
              <a:solidFill>
                <a:prstClr val="black"/>
              </a:solidFill>
              <a:latin typeface="Arial Black" panose="020B0A04020102020204" pitchFamily="34" charset="0"/>
            </a:endParaRPr>
          </a:p>
        </p:txBody>
      </p:sp>
      <p:sp>
        <p:nvSpPr>
          <p:cNvPr id="12" name="TextBox 11"/>
          <p:cNvSpPr txBox="1"/>
          <p:nvPr/>
        </p:nvSpPr>
        <p:spPr>
          <a:xfrm>
            <a:off x="4945052" y="1717752"/>
            <a:ext cx="4910148" cy="738664"/>
          </a:xfrm>
          <a:prstGeom prst="rect">
            <a:avLst/>
          </a:prstGeom>
          <a:solidFill>
            <a:srgbClr val="F79520"/>
          </a:solidFill>
          <a:ln w="28575">
            <a:noFill/>
            <a:prstDash val="lgDash"/>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fi-FI" sz="1400" b="1" dirty="0" smtClean="0">
                <a:solidFill>
                  <a:prstClr val="white"/>
                </a:solidFill>
                <a:latin typeface="Arial" panose="020B0604020202020204" pitchFamily="34" charset="0"/>
                <a:cs typeface="Arial" panose="020B0604020202020204" pitchFamily="34" charset="0"/>
              </a:rPr>
              <a:t>”Haluan käydä salilla säännöllisesti!”</a:t>
            </a:r>
          </a:p>
          <a:p>
            <a:r>
              <a:rPr lang="fi-FI" sz="1400" b="1" dirty="0" smtClean="0">
                <a:solidFill>
                  <a:prstClr val="white"/>
                </a:solidFill>
                <a:latin typeface="Arial" panose="020B0604020202020204" pitchFamily="34" charset="0"/>
                <a:cs typeface="Arial" panose="020B0604020202020204" pitchFamily="34" charset="0"/>
              </a:rPr>
              <a:t>”Hienoa! Milloin, kuinka usein, missä salilla ja kenen kanssa?”</a:t>
            </a:r>
            <a:endParaRPr lang="fi-FI" sz="1400" b="1" dirty="0">
              <a:solidFill>
                <a:prstClr val="white"/>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78751" y="5828816"/>
            <a:ext cx="1585097" cy="1207113"/>
          </a:xfrm>
          <a:prstGeom prst="rect">
            <a:avLst/>
          </a:prstGeom>
        </p:spPr>
      </p:pic>
      <p:sp>
        <p:nvSpPr>
          <p:cNvPr id="24" name="Rectangle 23"/>
          <p:cNvSpPr/>
          <p:nvPr/>
        </p:nvSpPr>
        <p:spPr>
          <a:xfrm>
            <a:off x="352030" y="1025366"/>
            <a:ext cx="9820670" cy="2353615"/>
          </a:xfrm>
          <a:prstGeom prst="rect">
            <a:avLst/>
          </a:prstGeom>
          <a:noFill/>
          <a:ln w="38100">
            <a:solidFill>
              <a:srgbClr val="F795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5" name="Rectangle 24"/>
          <p:cNvSpPr/>
          <p:nvPr/>
        </p:nvSpPr>
        <p:spPr>
          <a:xfrm>
            <a:off x="3902774" y="3518447"/>
            <a:ext cx="7730426" cy="2353615"/>
          </a:xfrm>
          <a:prstGeom prst="rect">
            <a:avLst/>
          </a:prstGeom>
          <a:noFill/>
          <a:ln w="38100">
            <a:solidFill>
              <a:srgbClr val="F795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2951875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64457" y="739549"/>
            <a:ext cx="11132457" cy="1829520"/>
          </a:xfrm>
        </p:spPr>
        <p:txBody>
          <a:bodyPr anchor="t">
            <a:normAutofit fontScale="90000"/>
          </a:bodyPr>
          <a:lstStyle/>
          <a:p>
            <a:pPr algn="l"/>
            <a:r>
              <a:rPr lang="fi-FI" sz="8000" b="1" dirty="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a:t>
            </a:r>
            <a:r>
              <a:rPr lang="fi-FI" sz="8000" b="1" dirty="0" smtClean="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LIIKUNNAN ESTEET</a:t>
            </a:r>
            <a:r>
              <a:rPr lang="fi-FI" sz="8000" b="1"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 ONGELMANRATKAISU-</a:t>
            </a:r>
            <a:br>
              <a:rPr lang="fi-FI" sz="8000" b="1"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br>
            <a:r>
              <a:rPr lang="fi-FI" sz="8000" b="1"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RYHMÄT</a:t>
            </a:r>
            <a:endParaRPr lang="fi-FI" b="1"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 name="AutoShape 2" descr="https://webmail.helsinki.fi/horde/imp/view.php?actionID=view_attach&amp;id=3.2&amp;muid=%7B30%7DINBOX.Mainostoimistoyhteisty%C3%B654&amp;view_token=_4CltuGll4mR6sNfVJIXfg8&amp;uniq=1397459738635"/>
          <p:cNvSpPr>
            <a:spLocks noChangeAspect="1" noChangeArrowheads="1"/>
          </p:cNvSpPr>
          <p:nvPr/>
        </p:nvSpPr>
        <p:spPr bwMode="auto">
          <a:xfrm>
            <a:off x="1679575" y="-693738"/>
            <a:ext cx="664845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latin typeface="Arial" panose="020B0604020202020204" pitchFamily="34" charset="0"/>
              <a:cs typeface="Arial" panose="020B0604020202020204" pitchFamily="34" charset="0"/>
            </a:endParaRPr>
          </a:p>
        </p:txBody>
      </p:sp>
      <p:sp>
        <p:nvSpPr>
          <p:cNvPr id="4" name="AutoShape 6" descr="https://webmail.helsinki.fi/horde/imp/view.php?actionID=view_attach&amp;id=4.2&amp;muid=%7B30%7DINBOX.Mainostoimistoyhteisty%C3%B654&amp;view_token=_4CltuGll4mR6sNfVJIXfg8&amp;uniq=1397459743132"/>
          <p:cNvSpPr>
            <a:spLocks noChangeAspect="1" noChangeArrowheads="1"/>
          </p:cNvSpPr>
          <p:nvPr/>
        </p:nvSpPr>
        <p:spPr bwMode="auto">
          <a:xfrm>
            <a:off x="1631504" y="-2094250"/>
            <a:ext cx="664845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latin typeface="Arial" panose="020B0604020202020204" pitchFamily="34" charset="0"/>
              <a:cs typeface="Arial" panose="020B0604020202020204" pitchFamily="34" charset="0"/>
            </a:endParaRPr>
          </a:p>
        </p:txBody>
      </p:sp>
      <p:pic>
        <p:nvPicPr>
          <p:cNvPr id="6" name="Picture 3" descr="P:\h720\letsmoveit\PunkHelsinki\Materiaalikansio\Valkoinen logo\LETSMOVEIT_VALK_KESKITET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5990"/>
            <a:ext cx="12192000" cy="24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58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9155" y="1242049"/>
            <a:ext cx="7820745" cy="81053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 name="Otsikko 1"/>
          <p:cNvSpPr>
            <a:spLocks noGrp="1"/>
          </p:cNvSpPr>
          <p:nvPr>
            <p:ph type="title"/>
          </p:nvPr>
        </p:nvSpPr>
        <p:spPr/>
        <p:txBody>
          <a:bodyPr>
            <a:noAutofit/>
          </a:bodyPr>
          <a:lstStyle/>
          <a:p>
            <a:r>
              <a:rPr lang="fi-FI" sz="3200" b="1" dirty="0" smtClean="0">
                <a:cs typeface="Arial" panose="020B0604020202020204" pitchFamily="34" charset="0"/>
              </a:rPr>
              <a:t>LIIKUNNAN ESTEET: O</a:t>
            </a:r>
            <a:r>
              <a:rPr lang="fi-FI" sz="3200" b="1" noProof="0" dirty="0" smtClean="0">
                <a:latin typeface="Arial Black" panose="020B0A04020102020204" pitchFamily="34" charset="0"/>
                <a:cs typeface="Arial" panose="020B0604020202020204" pitchFamily="34" charset="0"/>
              </a:rPr>
              <a:t>NGELMANRATKAISURYHMÄT </a:t>
            </a:r>
            <a:endParaRPr lang="fi-FI" sz="3200" b="1" noProof="0" dirty="0">
              <a:solidFill>
                <a:srgbClr val="FF0000"/>
              </a:solidFill>
              <a:latin typeface="Arial Black" panose="020B0A04020102020204" pitchFamily="34" charset="0"/>
              <a:cs typeface="Arial" panose="020B0604020202020204" pitchFamily="34" charset="0"/>
            </a:endParaRPr>
          </a:p>
        </p:txBody>
      </p:sp>
      <p:sp>
        <p:nvSpPr>
          <p:cNvPr id="7" name="Content Placeholder 6"/>
          <p:cNvSpPr>
            <a:spLocks noGrp="1"/>
          </p:cNvSpPr>
          <p:nvPr>
            <p:ph idx="1"/>
          </p:nvPr>
        </p:nvSpPr>
        <p:spPr>
          <a:xfrm>
            <a:off x="269155" y="1231538"/>
            <a:ext cx="11501929" cy="5475060"/>
          </a:xfrm>
        </p:spPr>
        <p:txBody>
          <a:bodyPr>
            <a:noAutofit/>
          </a:bodyPr>
          <a:lstStyle/>
          <a:p>
            <a:pPr marL="0" indent="0">
              <a:buNone/>
            </a:pPr>
            <a:r>
              <a:rPr lang="fi-FI" b="1" dirty="0">
                <a:solidFill>
                  <a:prstClr val="black"/>
                </a:solidFill>
                <a:latin typeface="Arial Black" panose="020B0A04020102020204" pitchFamily="34" charset="0"/>
              </a:rPr>
              <a:t>TAVOITE: </a:t>
            </a:r>
          </a:p>
          <a:p>
            <a:pPr marL="342900" indent="-342900">
              <a:spcBef>
                <a:spcPts val="0"/>
              </a:spcBef>
              <a:buFont typeface="+mj-lt"/>
              <a:buAutoNum type="arabicParenR"/>
            </a:pPr>
            <a:r>
              <a:rPr lang="fi-FI" dirty="0">
                <a:solidFill>
                  <a:prstClr val="black"/>
                </a:solidFill>
              </a:rPr>
              <a:t>Opiskelijat oppivat tunnistamaan liikunnan esteitä ja ratkaisemaan niitä. </a:t>
            </a:r>
          </a:p>
          <a:p>
            <a:pPr marL="342900" indent="-342900">
              <a:spcBef>
                <a:spcPts val="0"/>
              </a:spcBef>
              <a:buFont typeface="+mj-lt"/>
              <a:buAutoNum type="arabicParenR"/>
            </a:pPr>
            <a:r>
              <a:rPr lang="fi-FI" dirty="0">
                <a:solidFill>
                  <a:prstClr val="black"/>
                </a:solidFill>
              </a:rPr>
              <a:t>Varmistussuunnittelun perusteet tulevat tutuksi ja opiskelijat ymmärtävät sen tarpeellisuuden. </a:t>
            </a:r>
            <a:endParaRPr lang="fi-FI" b="1" dirty="0">
              <a:solidFill>
                <a:prstClr val="black"/>
              </a:solidFill>
            </a:endParaRPr>
          </a:p>
          <a:p>
            <a:pPr marL="0" indent="0">
              <a:buNone/>
            </a:pPr>
            <a:r>
              <a:rPr lang="fi-FI" b="1" dirty="0" smtClean="0">
                <a:solidFill>
                  <a:prstClr val="black"/>
                </a:solidFill>
                <a:latin typeface="Arial Black" panose="020B0A04020102020204" pitchFamily="34" charset="0"/>
              </a:rPr>
              <a:t/>
            </a:r>
            <a:br>
              <a:rPr lang="fi-FI" b="1" dirty="0" smtClean="0">
                <a:solidFill>
                  <a:prstClr val="black"/>
                </a:solidFill>
                <a:latin typeface="Arial Black" panose="020B0A04020102020204" pitchFamily="34" charset="0"/>
              </a:rPr>
            </a:br>
            <a:r>
              <a:rPr lang="fi-FI" b="1" dirty="0" smtClean="0">
                <a:solidFill>
                  <a:prstClr val="black"/>
                </a:solidFill>
                <a:latin typeface="Arial Black" panose="020B0A04020102020204" pitchFamily="34" charset="0"/>
              </a:rPr>
              <a:t>TOIMINTA</a:t>
            </a:r>
            <a:r>
              <a:rPr lang="fi-FI" dirty="0">
                <a:solidFill>
                  <a:prstClr val="black"/>
                </a:solidFill>
                <a:latin typeface="Arial Black" panose="020B0A04020102020204" pitchFamily="34" charset="0"/>
              </a:rPr>
              <a:t>: </a:t>
            </a:r>
            <a:r>
              <a:rPr lang="fi-FI" dirty="0">
                <a:solidFill>
                  <a:prstClr val="black"/>
                </a:solidFill>
              </a:rPr>
              <a:t>Opiskelijat jakautuvat 4 pienryhmään. Ryhmille annetaan erilainen haastava tapauskuvaus nuoresta. Opiskelijoiden tehtävä on toimia liikuntaneuvojina; tunnistaa este ja löytää keinot ongelman ratkaisuksi. Opiskelijat esittelevät tapauksensa ja ratkaisunsa muille ryhmille, näistä keskustellaan yhdessä. Ohjaaja varmistaa, että jokaiseen löydettyyn ongelmaan löydetään ratkaisut  (esim. jos ei tykkää hiestä, kokeilee vesiliikuntaa / helpontamisista esim. salikassi näkyville eteiseen tai eväiden pakkaaminen mukaan.) </a:t>
            </a:r>
            <a:endParaRPr lang="fi-FI" b="1" dirty="0">
              <a:solidFill>
                <a:prstClr val="black"/>
              </a:solidFill>
              <a:latin typeface="Arial Black" panose="020B0A04020102020204" pitchFamily="34" charset="0"/>
            </a:endParaRPr>
          </a:p>
          <a:p>
            <a:r>
              <a:rPr lang="fi-FI" dirty="0">
                <a:solidFill>
                  <a:prstClr val="black"/>
                </a:solidFill>
              </a:rPr>
              <a:t>INTRO (2min): Jokainen ryhmä saa eri kuvauksen nuoresta, joilla on haasteita liikunnan harrastamisessa. Mikä nuoren haasteena on? Miten nuori voisi ratkaista tilanteen? Eli tunnistakaa esteet ja ratkaisut porukassa. Aikaa teillä on 5 min. Toimikaa ikään kuin Personal </a:t>
            </a:r>
            <a:r>
              <a:rPr lang="fi-FI" dirty="0" err="1">
                <a:solidFill>
                  <a:prstClr val="black"/>
                </a:solidFill>
              </a:rPr>
              <a:t>Trainerina</a:t>
            </a:r>
            <a:r>
              <a:rPr lang="fi-FI" dirty="0">
                <a:solidFill>
                  <a:prstClr val="black"/>
                </a:solidFill>
              </a:rPr>
              <a:t> nuorille. Tämän jälkeen esitellään teidän loistavat ratkaisunne muille ryhmille ja keskustellaan yhdessä. Onko kysymyksiä? </a:t>
            </a:r>
          </a:p>
          <a:p>
            <a:pPr marL="0" indent="0">
              <a:buNone/>
            </a:pPr>
            <a:r>
              <a:rPr lang="fi-FI" b="1" dirty="0">
                <a:solidFill>
                  <a:prstClr val="black"/>
                </a:solidFill>
                <a:latin typeface="Arial Black" panose="020B0A04020102020204" pitchFamily="34" charset="0"/>
              </a:rPr>
              <a:t>RYHMÄTYÖT</a:t>
            </a:r>
            <a:r>
              <a:rPr lang="fi-FI" dirty="0">
                <a:solidFill>
                  <a:prstClr val="black"/>
                </a:solidFill>
                <a:latin typeface="Arial Black" panose="020B0A04020102020204" pitchFamily="34" charset="0"/>
              </a:rPr>
              <a:t> </a:t>
            </a:r>
            <a:r>
              <a:rPr lang="fi-FI" dirty="0">
                <a:solidFill>
                  <a:prstClr val="black"/>
                </a:solidFill>
              </a:rPr>
              <a:t> (5 min)</a:t>
            </a:r>
          </a:p>
          <a:p>
            <a:pPr marL="0" indent="0">
              <a:buNone/>
            </a:pPr>
            <a:r>
              <a:rPr lang="fi-FI" b="1" dirty="0">
                <a:solidFill>
                  <a:prstClr val="black"/>
                </a:solidFill>
                <a:latin typeface="Arial Black" panose="020B0A04020102020204" pitchFamily="34" charset="0"/>
              </a:rPr>
              <a:t>PURKU</a:t>
            </a:r>
            <a:r>
              <a:rPr lang="fi-FI" b="1" dirty="0">
                <a:solidFill>
                  <a:prstClr val="black"/>
                </a:solidFill>
              </a:rPr>
              <a:t> </a:t>
            </a:r>
            <a:r>
              <a:rPr lang="fi-FI" dirty="0">
                <a:solidFill>
                  <a:prstClr val="black"/>
                </a:solidFill>
              </a:rPr>
              <a:t>(13 min) Yhteiskeskustelu jokaisen nuoren ongelmasta erikseen, kun ongelma on luettu ensin ääneen</a:t>
            </a:r>
          </a:p>
          <a:p>
            <a:r>
              <a:rPr lang="fi-FI" dirty="0">
                <a:solidFill>
                  <a:prstClr val="black"/>
                </a:solidFill>
              </a:rPr>
              <a:t>Mikä tai mitkä asiat ovat nuoren haasteena? Miten nuori voisi ratkaista tilanteen?</a:t>
            </a:r>
          </a:p>
          <a:p>
            <a:r>
              <a:rPr lang="fi-FI" dirty="0">
                <a:solidFill>
                  <a:prstClr val="black"/>
                </a:solidFill>
              </a:rPr>
              <a:t>Miten nuori voisi tai te voisitte hyödyntää lähipiiriänne liikunnan tukena?</a:t>
            </a:r>
          </a:p>
          <a:p>
            <a:r>
              <a:rPr lang="fi-FI" dirty="0">
                <a:solidFill>
                  <a:prstClr val="black"/>
                </a:solidFill>
              </a:rPr>
              <a:t>Tunnistaako joku tässä (1,2,3 tai 4) kertomuksessa jotain </a:t>
            </a:r>
            <a:r>
              <a:rPr lang="fi-FI" dirty="0" err="1">
                <a:solidFill>
                  <a:prstClr val="black"/>
                </a:solidFill>
              </a:rPr>
              <a:t>itselleen</a:t>
            </a:r>
            <a:r>
              <a:rPr lang="fi-FI" dirty="0">
                <a:solidFill>
                  <a:prstClr val="black"/>
                </a:solidFill>
              </a:rPr>
              <a:t> tuttua? Haluaisitko kertoa siitä? </a:t>
            </a:r>
          </a:p>
          <a:p>
            <a:r>
              <a:rPr lang="fi-FI" b="1" dirty="0"/>
              <a:t>Jos esteeksi nousee motivaatiopula: </a:t>
            </a:r>
            <a:r>
              <a:rPr lang="fi-FI" u="sng" dirty="0"/>
              <a:t>Motivaatio ei ole jotain maagista jota odottaa, vaan voi miettiä vaikka itselle tärkeitä syitä liikkua / toisinaan toiminta synnyttää motivaatiota / sopivien tavoitteiden asettaminen. Motivaatio kehittyy tekemisen kautta.</a:t>
            </a:r>
          </a:p>
          <a:p>
            <a:pPr marL="0" indent="0">
              <a:buNone/>
            </a:pPr>
            <a:endParaRPr lang="fi-FI" b="1" dirty="0">
              <a:solidFill>
                <a:prstClr val="black"/>
              </a:solidFill>
            </a:endParaRPr>
          </a:p>
          <a:p>
            <a:pPr marL="0" indent="0">
              <a:buNone/>
            </a:pPr>
            <a:r>
              <a:rPr lang="fi-FI" b="1" dirty="0">
                <a:solidFill>
                  <a:srgbClr val="A0A1A5"/>
                </a:solidFill>
                <a:latin typeface="Arial Black" panose="020B0A04020102020204" pitchFamily="34" charset="0"/>
              </a:rPr>
              <a:t>HUOM! </a:t>
            </a:r>
            <a:r>
              <a:rPr lang="fi-FI" b="1" dirty="0">
                <a:solidFill>
                  <a:prstClr val="black"/>
                </a:solidFill>
                <a:latin typeface="Arial Black" panose="020B0A04020102020204" pitchFamily="34" charset="0"/>
              </a:rPr>
              <a:t>Pyri tuomaan keskustelu yleiseltä tasolta omien kokemusten tasolle. Muista kiittää puheenvuoroista ja osoittaa kunnioitusta nuorten näkemyksiä kohtaan. Ohjaa nuoria ratkaisu- ei ongelmakeskeiseen suutaan. Keskusteluta sosiaaliseen ympäristöön liittyviä kysymyksiä (ks. EXTRA-</a:t>
            </a:r>
            <a:r>
              <a:rPr lang="fi-FI" b="1" dirty="0" err="1">
                <a:solidFill>
                  <a:prstClr val="black"/>
                </a:solidFill>
                <a:latin typeface="Arial Black" panose="020B0A04020102020204" pitchFamily="34" charset="0"/>
              </a:rPr>
              <a:t>slide</a:t>
            </a:r>
            <a:r>
              <a:rPr lang="fi-FI" b="1" dirty="0">
                <a:solidFill>
                  <a:prstClr val="black"/>
                </a:solidFill>
                <a:latin typeface="Arial Black" panose="020B0A04020102020204" pitchFamily="34" charset="0"/>
              </a:rPr>
              <a:t>)</a:t>
            </a:r>
          </a:p>
          <a:p>
            <a:endParaRPr lang="fi-FI" dirty="0"/>
          </a:p>
        </p:txBody>
      </p:sp>
      <p:sp>
        <p:nvSpPr>
          <p:cNvPr id="8" name="Sisällön paikkamerkki 2"/>
          <p:cNvSpPr txBox="1">
            <a:spLocks/>
          </p:cNvSpPr>
          <p:nvPr/>
        </p:nvSpPr>
        <p:spPr>
          <a:xfrm>
            <a:off x="230605" y="1111733"/>
            <a:ext cx="11739301" cy="5428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1400" b="1" dirty="0" smtClean="0">
              <a:solidFill>
                <a:prstClr val="black"/>
              </a:solidFill>
              <a:latin typeface="Arial" panose="020B0604020202020204" pitchFamily="34" charset="0"/>
              <a:cs typeface="Arial" panose="020B0604020202020204" pitchFamily="34" charset="0"/>
            </a:endParaRPr>
          </a:p>
        </p:txBody>
      </p:sp>
      <p:pic>
        <p:nvPicPr>
          <p:cNvPr id="3" name="Kuva 2"/>
          <p:cNvPicPr>
            <a:picLocks noChangeAspect="1"/>
          </p:cNvPicPr>
          <p:nvPr/>
        </p:nvPicPr>
        <p:blipFill>
          <a:blip r:embed="rId3"/>
          <a:stretch>
            <a:fillRect/>
          </a:stretch>
        </p:blipFill>
        <p:spPr>
          <a:xfrm>
            <a:off x="8414575" y="95120"/>
            <a:ext cx="1195850" cy="894425"/>
          </a:xfrm>
          <a:prstGeom prst="rect">
            <a:avLst/>
          </a:prstGeom>
        </p:spPr>
      </p:pic>
      <p:pic>
        <p:nvPicPr>
          <p:cNvPr id="4" name="Kuva 3"/>
          <p:cNvPicPr>
            <a:picLocks noChangeAspect="1"/>
          </p:cNvPicPr>
          <p:nvPr/>
        </p:nvPicPr>
        <p:blipFill>
          <a:blip r:embed="rId4"/>
          <a:stretch>
            <a:fillRect/>
          </a:stretch>
        </p:blipFill>
        <p:spPr>
          <a:xfrm>
            <a:off x="9670387" y="98435"/>
            <a:ext cx="1177817" cy="891111"/>
          </a:xfrm>
          <a:prstGeom prst="rect">
            <a:avLst/>
          </a:prstGeom>
        </p:spPr>
      </p:pic>
      <p:pic>
        <p:nvPicPr>
          <p:cNvPr id="6" name="Kuva 5"/>
          <p:cNvPicPr>
            <a:picLocks noChangeAspect="1"/>
          </p:cNvPicPr>
          <p:nvPr/>
        </p:nvPicPr>
        <p:blipFill>
          <a:blip r:embed="rId5"/>
          <a:stretch>
            <a:fillRect/>
          </a:stretch>
        </p:blipFill>
        <p:spPr>
          <a:xfrm>
            <a:off x="10898499" y="103463"/>
            <a:ext cx="1190552" cy="886083"/>
          </a:xfrm>
          <a:prstGeom prst="rect">
            <a:avLst/>
          </a:prstGeom>
        </p:spPr>
      </p:pic>
      <p:sp>
        <p:nvSpPr>
          <p:cNvPr id="11" name="Rectangle 10"/>
          <p:cNvSpPr/>
          <p:nvPr/>
        </p:nvSpPr>
        <p:spPr>
          <a:xfrm>
            <a:off x="7557388" y="16625"/>
            <a:ext cx="843501"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20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73837" y="59219"/>
            <a:ext cx="198065" cy="193563"/>
          </a:xfrm>
          <a:prstGeom prst="rect">
            <a:avLst/>
          </a:prstGeom>
        </p:spPr>
      </p:pic>
      <p:sp>
        <p:nvSpPr>
          <p:cNvPr id="14" name="Rectangle 13"/>
          <p:cNvSpPr/>
          <p:nvPr/>
        </p:nvSpPr>
        <p:spPr>
          <a:xfrm>
            <a:off x="8375490" y="31622"/>
            <a:ext cx="3751662" cy="1035332"/>
          </a:xfrm>
          <a:prstGeom prst="rect">
            <a:avLst/>
          </a:prstGeom>
          <a:noFill/>
          <a:ln w="28575">
            <a:solidFill>
              <a:srgbClr val="A0A1A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18805233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139958" y="1007475"/>
            <a:ext cx="9072622" cy="14614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6" name="Sisällön paikkamerkki 2"/>
          <p:cNvSpPr txBox="1">
            <a:spLocks/>
          </p:cNvSpPr>
          <p:nvPr/>
        </p:nvSpPr>
        <p:spPr>
          <a:xfrm>
            <a:off x="142631" y="1007475"/>
            <a:ext cx="11933255" cy="58505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fi-FI" sz="1400" b="1" dirty="0" smtClean="0">
                <a:solidFill>
                  <a:prstClr val="black"/>
                </a:solidFill>
                <a:latin typeface="Arial Black" panose="020B0A04020102020204" pitchFamily="34" charset="0"/>
                <a:cs typeface="Arial" panose="020B0604020202020204" pitchFamily="34" charset="0"/>
              </a:rPr>
              <a:t>TAVOITE: </a:t>
            </a:r>
            <a:r>
              <a:rPr lang="fi-FI" sz="1400" dirty="0" smtClean="0">
                <a:solidFill>
                  <a:prstClr val="black"/>
                </a:solidFill>
                <a:latin typeface="Arial" panose="020B0604020202020204" pitchFamily="34" charset="0"/>
                <a:cs typeface="Arial" panose="020B0604020202020204" pitchFamily="34" charset="0"/>
              </a:rPr>
              <a:t>Opiskelijat</a:t>
            </a:r>
          </a:p>
          <a:p>
            <a:pPr marL="342900" indent="-342900">
              <a:lnSpc>
                <a:spcPct val="100000"/>
              </a:lnSpc>
              <a:spcBef>
                <a:spcPts val="600"/>
              </a:spcBef>
              <a:buFont typeface="+mj-lt"/>
              <a:buAutoNum type="arabicParenR"/>
            </a:pPr>
            <a:r>
              <a:rPr lang="fi-FI" sz="1400" dirty="0" smtClean="0">
                <a:solidFill>
                  <a:prstClr val="black"/>
                </a:solidFill>
                <a:latin typeface="Arial" panose="020B0604020202020204" pitchFamily="34" charset="0"/>
                <a:cs typeface="Arial" panose="020B0604020202020204" pitchFamily="34" charset="0"/>
              </a:rPr>
              <a:t>Laventavat käsitystään </a:t>
            </a:r>
            <a:r>
              <a:rPr lang="fi-FI" sz="1400" dirty="0">
                <a:solidFill>
                  <a:prstClr val="black"/>
                </a:solidFill>
                <a:latin typeface="Arial" panose="020B0604020202020204" pitchFamily="34" charset="0"/>
                <a:cs typeface="Arial" panose="020B0604020202020204" pitchFamily="34" charset="0"/>
              </a:rPr>
              <a:t>liikunnasta (ei vain </a:t>
            </a:r>
            <a:r>
              <a:rPr lang="fi-FI" sz="1400" dirty="0" smtClean="0">
                <a:solidFill>
                  <a:prstClr val="black"/>
                </a:solidFill>
                <a:latin typeface="Arial" panose="020B0604020202020204" pitchFamily="34" charset="0"/>
                <a:cs typeface="Arial" panose="020B0604020202020204" pitchFamily="34" charset="0"/>
              </a:rPr>
              <a:t>koulu- tai hikiliikuntaa). Puretaan vääriä uskomuksia liikkumisesta.</a:t>
            </a:r>
          </a:p>
          <a:p>
            <a:pPr marL="342900" indent="-342900">
              <a:lnSpc>
                <a:spcPct val="100000"/>
              </a:lnSpc>
              <a:spcBef>
                <a:spcPts val="600"/>
              </a:spcBef>
              <a:buFont typeface="+mj-lt"/>
              <a:buAutoNum type="arabicParenR"/>
            </a:pPr>
            <a:r>
              <a:rPr lang="fi-FI" sz="1400" dirty="0" smtClean="0">
                <a:solidFill>
                  <a:prstClr val="black"/>
                </a:solidFill>
                <a:latin typeface="Arial" panose="020B0604020202020204" pitchFamily="34" charset="0"/>
                <a:cs typeface="Arial" panose="020B0604020202020204" pitchFamily="34" charset="0"/>
              </a:rPr>
              <a:t>Tarkastelevat omaa suhdetta liikuntaan. He havaitsevat, että tekevätkin </a:t>
            </a:r>
            <a:r>
              <a:rPr lang="fi-FI" sz="1400" dirty="0">
                <a:solidFill>
                  <a:prstClr val="black"/>
                </a:solidFill>
                <a:latin typeface="Arial" panose="020B0604020202020204" pitchFamily="34" charset="0"/>
                <a:cs typeface="Arial" panose="020B0604020202020204" pitchFamily="34" charset="0"/>
              </a:rPr>
              <a:t>jo paljonkin </a:t>
            </a:r>
            <a:r>
              <a:rPr lang="fi-FI" sz="1400" dirty="0" smtClean="0">
                <a:solidFill>
                  <a:prstClr val="black"/>
                </a:solidFill>
                <a:latin typeface="Arial" panose="020B0604020202020204" pitchFamily="34" charset="0"/>
                <a:cs typeface="Arial" panose="020B0604020202020204" pitchFamily="34" charset="0"/>
              </a:rPr>
              <a:t>liikunnallisia asioita.</a:t>
            </a:r>
          </a:p>
          <a:p>
            <a:pPr marL="342900" indent="-342900">
              <a:lnSpc>
                <a:spcPct val="100000"/>
              </a:lnSpc>
              <a:spcBef>
                <a:spcPts val="600"/>
              </a:spcBef>
              <a:buFont typeface="+mj-lt"/>
              <a:buAutoNum type="arabicParenR"/>
            </a:pPr>
            <a:r>
              <a:rPr lang="fi-FI" sz="1400" dirty="0" smtClean="0">
                <a:solidFill>
                  <a:prstClr val="black"/>
                </a:solidFill>
                <a:latin typeface="Arial" panose="020B0604020202020204" pitchFamily="34" charset="0"/>
                <a:cs typeface="Arial" panose="020B0604020202020204" pitchFamily="34" charset="0"/>
              </a:rPr>
              <a:t>Tuottavat liikuntamyönteistä muutospuhetta (missä kohdalla janaa kenties haluaisivat olla) </a:t>
            </a:r>
            <a:endParaRPr lang="fi-FI" sz="1400" dirty="0">
              <a:solidFill>
                <a:prstClr val="black"/>
              </a:solidFill>
              <a:latin typeface="Arial" panose="020B0604020202020204" pitchFamily="34" charset="0"/>
              <a:cs typeface="Arial" panose="020B0604020202020204" pitchFamily="34" charset="0"/>
            </a:endParaRPr>
          </a:p>
          <a:p>
            <a:pPr marL="342900" indent="-342900">
              <a:lnSpc>
                <a:spcPct val="100000"/>
              </a:lnSpc>
              <a:spcBef>
                <a:spcPts val="600"/>
              </a:spcBef>
              <a:buFont typeface="+mj-lt"/>
              <a:buAutoNum type="arabicParenR"/>
            </a:pPr>
            <a:r>
              <a:rPr lang="fi-FI" sz="1400" dirty="0" smtClean="0">
                <a:solidFill>
                  <a:prstClr val="black"/>
                </a:solidFill>
                <a:latin typeface="Arial" panose="020B0604020202020204" pitchFamily="34" charset="0"/>
                <a:cs typeface="Arial" panose="020B0604020202020204" pitchFamily="34" charset="0"/>
              </a:rPr>
              <a:t>Ymmärtävät, </a:t>
            </a:r>
            <a:r>
              <a:rPr lang="fi-FI" sz="1400" dirty="0">
                <a:solidFill>
                  <a:prstClr val="black"/>
                </a:solidFill>
                <a:latin typeface="Arial" panose="020B0604020202020204" pitchFamily="34" charset="0"/>
                <a:cs typeface="Arial" panose="020B0604020202020204" pitchFamily="34" charset="0"/>
              </a:rPr>
              <a:t>että </a:t>
            </a:r>
            <a:r>
              <a:rPr lang="fi-FI" sz="1400" dirty="0" smtClean="0">
                <a:solidFill>
                  <a:prstClr val="black"/>
                </a:solidFill>
                <a:latin typeface="Arial" panose="020B0604020202020204" pitchFamily="34" charset="0"/>
                <a:cs typeface="Arial" panose="020B0604020202020204" pitchFamily="34" charset="0"/>
              </a:rPr>
              <a:t>pienetkin </a:t>
            </a:r>
            <a:r>
              <a:rPr lang="fi-FI" sz="1400" dirty="0">
                <a:solidFill>
                  <a:prstClr val="black"/>
                </a:solidFill>
                <a:latin typeface="Arial" panose="020B0604020202020204" pitchFamily="34" charset="0"/>
                <a:cs typeface="Arial" panose="020B0604020202020204" pitchFamily="34" charset="0"/>
              </a:rPr>
              <a:t>siirtymät </a:t>
            </a:r>
            <a:r>
              <a:rPr lang="fi-FI" sz="1400" dirty="0" smtClean="0">
                <a:solidFill>
                  <a:prstClr val="black"/>
                </a:solidFill>
                <a:latin typeface="Arial" panose="020B0604020202020204" pitchFamily="34" charset="0"/>
                <a:cs typeface="Arial" panose="020B0604020202020204" pitchFamily="34" charset="0"/>
              </a:rPr>
              <a:t>janalla ovat plussaa. (Kaikki </a:t>
            </a:r>
            <a:r>
              <a:rPr lang="fi-FI" sz="1400" dirty="0">
                <a:solidFill>
                  <a:prstClr val="black"/>
                </a:solidFill>
                <a:latin typeface="Arial" panose="020B0604020202020204" pitchFamily="34" charset="0"/>
                <a:cs typeface="Arial" panose="020B0604020202020204" pitchFamily="34" charset="0"/>
              </a:rPr>
              <a:t>liike on </a:t>
            </a:r>
            <a:r>
              <a:rPr lang="fi-FI" sz="1400" dirty="0" smtClean="0">
                <a:solidFill>
                  <a:prstClr val="black"/>
                </a:solidFill>
                <a:latin typeface="Arial" panose="020B0604020202020204" pitchFamily="34" charset="0"/>
                <a:cs typeface="Arial" panose="020B0604020202020204" pitchFamily="34" charset="0"/>
              </a:rPr>
              <a:t>plussaa)</a:t>
            </a:r>
          </a:p>
          <a:p>
            <a:pPr marL="0" indent="0">
              <a:lnSpc>
                <a:spcPct val="100000"/>
              </a:lnSpc>
              <a:spcBef>
                <a:spcPts val="600"/>
              </a:spcBef>
              <a:buFont typeface="Arial" panose="020B0604020202020204" pitchFamily="34" charset="0"/>
              <a:buNone/>
            </a:pPr>
            <a:r>
              <a:rPr lang="fi-FI" sz="1400" b="1" dirty="0" smtClean="0">
                <a:solidFill>
                  <a:prstClr val="black"/>
                </a:solidFill>
                <a:latin typeface="Arial Black" panose="020B0A04020102020204" pitchFamily="34" charset="0"/>
                <a:cs typeface="Arial" panose="020B0604020202020204" pitchFamily="34" charset="0"/>
              </a:rPr>
              <a:t>TOIMINTA: </a:t>
            </a:r>
            <a:r>
              <a:rPr lang="fi-FI" sz="1400" dirty="0">
                <a:solidFill>
                  <a:prstClr val="black"/>
                </a:solidFill>
                <a:latin typeface="Arial" panose="020B0604020202020204" pitchFamily="34" charset="0"/>
                <a:cs typeface="Arial" panose="020B0604020202020204" pitchFamily="34" charset="0"/>
              </a:rPr>
              <a:t>Taululle heijastetaan ensin </a:t>
            </a:r>
            <a:r>
              <a:rPr lang="fi-FI" sz="1400" dirty="0" smtClean="0">
                <a:solidFill>
                  <a:prstClr val="black"/>
                </a:solidFill>
                <a:latin typeface="Arial" panose="020B0604020202020204" pitchFamily="34" charset="0"/>
                <a:cs typeface="Arial" panose="020B0604020202020204" pitchFamily="34" charset="0"/>
              </a:rPr>
              <a:t>kaksijakoinen liikuntajana ja sitten moniulotteisempi jana. Ajatus liikunnan mustavalkoisuudesta </a:t>
            </a:r>
            <a:r>
              <a:rPr lang="fi-FI" sz="1400" dirty="0" err="1" smtClean="0">
                <a:solidFill>
                  <a:prstClr val="black"/>
                </a:solidFill>
                <a:latin typeface="Arial" panose="020B0604020202020204" pitchFamily="34" charset="0"/>
                <a:cs typeface="Arial" panose="020B0604020202020204" pitchFamily="34" charset="0"/>
              </a:rPr>
              <a:t>torpataan</a:t>
            </a:r>
            <a:r>
              <a:rPr lang="fi-FI" sz="1400" dirty="0" smtClean="0">
                <a:solidFill>
                  <a:prstClr val="black"/>
                </a:solidFill>
                <a:latin typeface="Arial" panose="020B0604020202020204" pitchFamily="34" charset="0"/>
                <a:cs typeface="Arial" panose="020B0604020202020204" pitchFamily="34" charset="0"/>
              </a:rPr>
              <a:t>. Ohjaaja pyytää opiskelijoita pohtimaan tämänhetkistä suhdettaan liikkumiseen janan avulla</a:t>
            </a:r>
            <a:r>
              <a:rPr lang="fi-FI" sz="1400" dirty="0">
                <a:solidFill>
                  <a:prstClr val="black"/>
                </a:solidFill>
                <a:latin typeface="Arial" panose="020B0604020202020204" pitchFamily="34" charset="0"/>
                <a:cs typeface="Arial" panose="020B0604020202020204" pitchFamily="34" charset="0"/>
              </a:rPr>
              <a:t>. </a:t>
            </a:r>
            <a:r>
              <a:rPr lang="fi-FI" sz="1400" dirty="0" smtClean="0">
                <a:solidFill>
                  <a:prstClr val="black"/>
                </a:solidFill>
                <a:latin typeface="Arial" panose="020B0604020202020204" pitchFamily="34" charset="0"/>
                <a:cs typeface="Arial" panose="020B0604020202020204" pitchFamily="34" charset="0"/>
              </a:rPr>
              <a:t>Ohjaaja pyrkii kysymyksiä esittäen </a:t>
            </a:r>
            <a:r>
              <a:rPr lang="fi-FI" sz="1400" dirty="0">
                <a:solidFill>
                  <a:prstClr val="black"/>
                </a:solidFill>
                <a:latin typeface="Arial" panose="020B0604020202020204" pitchFamily="34" charset="0"/>
                <a:cs typeface="Arial" panose="020B0604020202020204" pitchFamily="34" charset="0"/>
              </a:rPr>
              <a:t>saamaan </a:t>
            </a:r>
            <a:r>
              <a:rPr lang="fi-FI" sz="1400" dirty="0" smtClean="0">
                <a:solidFill>
                  <a:prstClr val="black"/>
                </a:solidFill>
                <a:latin typeface="Arial" panose="020B0604020202020204" pitchFamily="34" charset="0"/>
                <a:cs typeface="Arial" panose="020B0604020202020204" pitchFamily="34" charset="0"/>
              </a:rPr>
              <a:t>esiin sen, </a:t>
            </a:r>
            <a:r>
              <a:rPr lang="fi-FI" sz="1400" dirty="0">
                <a:solidFill>
                  <a:prstClr val="black"/>
                </a:solidFill>
                <a:latin typeface="Arial" panose="020B0604020202020204" pitchFamily="34" charset="0"/>
                <a:cs typeface="Arial" panose="020B0604020202020204" pitchFamily="34" charset="0"/>
              </a:rPr>
              <a:t>että kaikki tekevät jo </a:t>
            </a:r>
            <a:r>
              <a:rPr lang="fi-FI" sz="1400" dirty="0" smtClean="0">
                <a:solidFill>
                  <a:prstClr val="black"/>
                </a:solidFill>
                <a:latin typeface="Arial" panose="020B0604020202020204" pitchFamily="34" charset="0"/>
                <a:cs typeface="Arial" panose="020B0604020202020204" pitchFamily="34" charset="0"/>
              </a:rPr>
              <a:t>jotakin (esim. koulumatkojen tai portaiden nousu). Ensimmäisen pariporinan purun jälkeen </a:t>
            </a:r>
            <a:r>
              <a:rPr lang="fi-FI" sz="1400" dirty="0">
                <a:solidFill>
                  <a:prstClr val="black"/>
                </a:solidFill>
                <a:latin typeface="Arial" panose="020B0604020202020204" pitchFamily="34" charset="0"/>
                <a:cs typeface="Arial" panose="020B0604020202020204" pitchFamily="34" charset="0"/>
              </a:rPr>
              <a:t>käydään yhteinen </a:t>
            </a:r>
            <a:r>
              <a:rPr lang="fi-FI" sz="1400" dirty="0" smtClean="0">
                <a:solidFill>
                  <a:prstClr val="black"/>
                </a:solidFill>
                <a:latin typeface="Arial" panose="020B0604020202020204" pitchFamily="34" charset="0"/>
                <a:cs typeface="Arial" panose="020B0604020202020204" pitchFamily="34" charset="0"/>
              </a:rPr>
              <a:t>keskustelu siitä, missä kohtaa janaa haluaisi kenties tulevaisuudessa olla ja pyritään saamaa esiin positiivista muutospuhetta.   </a:t>
            </a:r>
          </a:p>
          <a:p>
            <a:pPr>
              <a:lnSpc>
                <a:spcPct val="100000"/>
              </a:lnSpc>
              <a:spcBef>
                <a:spcPts val="600"/>
              </a:spcBef>
            </a:pPr>
            <a:r>
              <a:rPr lang="fi-FI" sz="1400" dirty="0" smtClean="0">
                <a:solidFill>
                  <a:prstClr val="black"/>
                </a:solidFill>
                <a:latin typeface="Arial" panose="020B0604020202020204" pitchFamily="34" charset="0"/>
                <a:cs typeface="Arial" panose="020B0604020202020204" pitchFamily="34" charset="0"/>
              </a:rPr>
              <a:t>Ei liikkuva-jana: Monesti ajatellaan, että ihminen on joko sporttinen tai sitten liikkumaton. Mutta tämä on mustavalkoinen, joko-tai asetelma.</a:t>
            </a:r>
          </a:p>
          <a:p>
            <a:pPr>
              <a:lnSpc>
                <a:spcPct val="100000"/>
              </a:lnSpc>
              <a:spcBef>
                <a:spcPts val="600"/>
              </a:spcBef>
            </a:pPr>
            <a:r>
              <a:rPr lang="fi-FI" sz="1400" dirty="0" smtClean="0">
                <a:solidFill>
                  <a:prstClr val="black"/>
                </a:solidFill>
                <a:latin typeface="Arial" panose="020B0604020202020204" pitchFamily="34" charset="0"/>
                <a:cs typeface="Arial" panose="020B0604020202020204" pitchFamily="34" charset="0"/>
              </a:rPr>
              <a:t>Moniulotteinen jana: Tässä on monipuolisempi jana, jonka yhdessä päässä on vieras ja toisessa päässä sisäpiiriläinen. </a:t>
            </a:r>
            <a:r>
              <a:rPr lang="fi-FI" sz="1400" b="1" dirty="0" smtClean="0">
                <a:solidFill>
                  <a:prstClr val="black"/>
                </a:solidFill>
                <a:latin typeface="Arial" panose="020B0604020202020204" pitchFamily="34" charset="0"/>
                <a:cs typeface="Arial" panose="020B0604020202020204" pitchFamily="34" charset="0"/>
              </a:rPr>
              <a:t>Jos ajattelet omaa suhdettasi liikuntaan, mihin kohtaan </a:t>
            </a:r>
            <a:r>
              <a:rPr lang="fi-FI" sz="1400" b="1" i="1" dirty="0" smtClean="0">
                <a:solidFill>
                  <a:prstClr val="black"/>
                </a:solidFill>
                <a:latin typeface="Arial" panose="020B0604020202020204" pitchFamily="34" charset="0"/>
                <a:cs typeface="Arial" panose="020B0604020202020204" pitchFamily="34" charset="0"/>
              </a:rPr>
              <a:t>tällä hetkellä</a:t>
            </a:r>
            <a:r>
              <a:rPr lang="fi-FI" sz="1400" b="1" dirty="0" smtClean="0">
                <a:solidFill>
                  <a:prstClr val="black"/>
                </a:solidFill>
                <a:latin typeface="Arial" panose="020B0604020202020204" pitchFamily="34" charset="0"/>
                <a:cs typeface="Arial" panose="020B0604020202020204" pitchFamily="34" charset="0"/>
              </a:rPr>
              <a:t> sijoittaisit itsesi tällä janalla? </a:t>
            </a:r>
            <a:r>
              <a:rPr lang="fi-FI" sz="1400" b="1" dirty="0">
                <a:solidFill>
                  <a:prstClr val="black"/>
                </a:solidFill>
                <a:latin typeface="Arial" panose="020B0604020202020204" pitchFamily="34" charset="0"/>
                <a:cs typeface="Arial" panose="020B0604020202020204" pitchFamily="34" charset="0"/>
              </a:rPr>
              <a:t>(</a:t>
            </a:r>
            <a:r>
              <a:rPr lang="fi-FI" sz="1400" i="1" dirty="0" smtClean="0">
                <a:solidFill>
                  <a:prstClr val="black"/>
                </a:solidFill>
                <a:latin typeface="Arial" panose="020B0604020202020204" pitchFamily="34" charset="0"/>
                <a:cs typeface="Arial" panose="020B0604020202020204" pitchFamily="34" charset="0"/>
              </a:rPr>
              <a:t>Anna esimerkki: ”Esim. Itse olen esim. tanssissa turisti ja mulla on kolme jalkaa, kun taas työmatkapyöräilyssä sisäpiiriläinen.” </a:t>
            </a:r>
          </a:p>
          <a:p>
            <a:pPr marL="0" indent="0">
              <a:lnSpc>
                <a:spcPct val="100000"/>
              </a:lnSpc>
              <a:spcBef>
                <a:spcPts val="600"/>
              </a:spcBef>
              <a:buFont typeface="Arial" panose="020B0604020202020204" pitchFamily="34" charset="0"/>
              <a:buNone/>
            </a:pPr>
            <a:r>
              <a:rPr lang="fi-FI" sz="1400" b="1" dirty="0" smtClean="0">
                <a:solidFill>
                  <a:prstClr val="black"/>
                </a:solidFill>
                <a:latin typeface="Arial Black" panose="020B0A04020102020204" pitchFamily="34" charset="0"/>
                <a:cs typeface="Arial" panose="020B0604020202020204" pitchFamily="34" charset="0"/>
              </a:rPr>
              <a:t>PARIPORINA </a:t>
            </a:r>
            <a:r>
              <a:rPr lang="fi-FI" sz="1400" dirty="0" smtClean="0">
                <a:solidFill>
                  <a:prstClr val="black"/>
                </a:solidFill>
                <a:latin typeface="Arial "/>
                <a:cs typeface="Arial" panose="020B0604020202020204" pitchFamily="34" charset="0"/>
              </a:rPr>
              <a:t>2 min</a:t>
            </a:r>
          </a:p>
          <a:p>
            <a:pPr>
              <a:lnSpc>
                <a:spcPct val="100000"/>
              </a:lnSpc>
              <a:spcBef>
                <a:spcPts val="600"/>
              </a:spcBef>
            </a:pPr>
            <a:r>
              <a:rPr lang="fi-FI" sz="1400" dirty="0" smtClean="0">
                <a:solidFill>
                  <a:prstClr val="black"/>
                </a:solidFill>
                <a:latin typeface="Arial" panose="020B0604020202020204" pitchFamily="34" charset="0"/>
                <a:cs typeface="Arial" panose="020B0604020202020204" pitchFamily="34" charset="0"/>
              </a:rPr>
              <a:t>Miten te ymmärsitte kysymyksen? Millainen </a:t>
            </a:r>
            <a:r>
              <a:rPr lang="fi-FI" sz="1400" dirty="0">
                <a:solidFill>
                  <a:prstClr val="black"/>
                </a:solidFill>
                <a:latin typeface="Arial" panose="020B0604020202020204" pitchFamily="34" charset="0"/>
                <a:cs typeface="Arial" panose="020B0604020202020204" pitchFamily="34" charset="0"/>
              </a:rPr>
              <a:t>suhde liikuntaan </a:t>
            </a:r>
            <a:r>
              <a:rPr lang="fi-FI" sz="1400" dirty="0" smtClean="0">
                <a:solidFill>
                  <a:prstClr val="black"/>
                </a:solidFill>
                <a:latin typeface="Arial" panose="020B0604020202020204" pitchFamily="34" charset="0"/>
                <a:cs typeface="Arial" panose="020B0604020202020204" pitchFamily="34" charset="0"/>
              </a:rPr>
              <a:t>olisi, </a:t>
            </a:r>
            <a:r>
              <a:rPr lang="fi-FI" sz="1400" dirty="0">
                <a:solidFill>
                  <a:prstClr val="black"/>
                </a:solidFill>
                <a:latin typeface="Arial" panose="020B0604020202020204" pitchFamily="34" charset="0"/>
                <a:cs typeface="Arial" panose="020B0604020202020204" pitchFamily="34" charset="0"/>
              </a:rPr>
              <a:t>jos </a:t>
            </a:r>
            <a:r>
              <a:rPr lang="fi-FI" sz="1400" dirty="0" smtClean="0">
                <a:solidFill>
                  <a:prstClr val="black"/>
                </a:solidFill>
                <a:latin typeface="Arial" panose="020B0604020202020204" pitchFamily="34" charset="0"/>
                <a:cs typeface="Arial" panose="020B0604020202020204" pitchFamily="34" charset="0"/>
              </a:rPr>
              <a:t>olisi </a:t>
            </a:r>
            <a:r>
              <a:rPr lang="fi-FI" sz="1400" u="sng" dirty="0">
                <a:solidFill>
                  <a:prstClr val="black"/>
                </a:solidFill>
                <a:latin typeface="Arial" panose="020B0604020202020204" pitchFamily="34" charset="0"/>
                <a:cs typeface="Arial" panose="020B0604020202020204" pitchFamily="34" charset="0"/>
              </a:rPr>
              <a:t>turisti</a:t>
            </a:r>
            <a:r>
              <a:rPr lang="fi-FI" sz="1400" dirty="0" smtClean="0">
                <a:solidFill>
                  <a:prstClr val="black"/>
                </a:solidFill>
                <a:latin typeface="Arial" panose="020B0604020202020204" pitchFamily="34" charset="0"/>
                <a:cs typeface="Arial" panose="020B0604020202020204" pitchFamily="34" charset="0"/>
              </a:rPr>
              <a:t>? </a:t>
            </a:r>
            <a:r>
              <a:rPr lang="fi-FI" sz="1400" dirty="0">
                <a:solidFill>
                  <a:prstClr val="black"/>
                </a:solidFill>
                <a:latin typeface="Arial" panose="020B0604020202020204" pitchFamily="34" charset="0"/>
                <a:cs typeface="Arial" panose="020B0604020202020204" pitchFamily="34" charset="0"/>
              </a:rPr>
              <a:t>Mitä </a:t>
            </a:r>
            <a:r>
              <a:rPr lang="fi-FI" sz="1400" dirty="0" smtClean="0">
                <a:solidFill>
                  <a:prstClr val="black"/>
                </a:solidFill>
                <a:latin typeface="Arial" panose="020B0604020202020204" pitchFamily="34" charset="0"/>
                <a:cs typeface="Arial" panose="020B0604020202020204" pitchFamily="34" charset="0"/>
              </a:rPr>
              <a:t>teidän mielestä esimerkiksi tämä ”</a:t>
            </a:r>
            <a:r>
              <a:rPr lang="fi-FI" sz="1400" u="sng" dirty="0" smtClean="0">
                <a:solidFill>
                  <a:prstClr val="black"/>
                </a:solidFill>
                <a:latin typeface="Arial" panose="020B0604020202020204" pitchFamily="34" charset="0"/>
                <a:cs typeface="Arial" panose="020B0604020202020204" pitchFamily="34" charset="0"/>
              </a:rPr>
              <a:t>vieras</a:t>
            </a:r>
            <a:r>
              <a:rPr lang="fi-FI" sz="1400" dirty="0" smtClean="0">
                <a:solidFill>
                  <a:prstClr val="black"/>
                </a:solidFill>
                <a:latin typeface="Arial" panose="020B0604020202020204" pitchFamily="34" charset="0"/>
                <a:cs typeface="Arial" panose="020B0604020202020204" pitchFamily="34" charset="0"/>
              </a:rPr>
              <a:t>” tarkoittaa?=&gt; Onko olemassa ihmisiä, jotka eivät liiku lainkaan? Entä millainen on liikunnan suhteen ”</a:t>
            </a:r>
            <a:r>
              <a:rPr lang="fi-FI" sz="1400" u="sng" dirty="0" smtClean="0">
                <a:solidFill>
                  <a:prstClr val="black"/>
                </a:solidFill>
                <a:latin typeface="Arial" panose="020B0604020202020204" pitchFamily="34" charset="0"/>
                <a:cs typeface="Arial" panose="020B0604020202020204" pitchFamily="34" charset="0"/>
              </a:rPr>
              <a:t>säännöllinen kävijä</a:t>
            </a:r>
            <a:r>
              <a:rPr lang="fi-FI" sz="1400" dirty="0" smtClean="0">
                <a:solidFill>
                  <a:prstClr val="black"/>
                </a:solidFill>
                <a:latin typeface="Arial" panose="020B0604020202020204" pitchFamily="34" charset="0"/>
                <a:cs typeface="Arial" panose="020B0604020202020204" pitchFamily="34" charset="0"/>
              </a:rPr>
              <a:t>”? </a:t>
            </a:r>
            <a:endParaRPr lang="fi-FI" sz="1400" dirty="0">
              <a:solidFill>
                <a:prstClr val="black"/>
              </a:solidFill>
              <a:latin typeface="Arial" panose="020B0604020202020204" pitchFamily="34" charset="0"/>
              <a:cs typeface="Arial" panose="020B0604020202020204" pitchFamily="34" charset="0"/>
            </a:endParaRPr>
          </a:p>
          <a:p>
            <a:pPr>
              <a:lnSpc>
                <a:spcPct val="100000"/>
              </a:lnSpc>
              <a:spcBef>
                <a:spcPts val="600"/>
              </a:spcBef>
            </a:pPr>
            <a:r>
              <a:rPr lang="fi-FI" sz="1400" dirty="0" smtClean="0">
                <a:solidFill>
                  <a:prstClr val="black"/>
                </a:solidFill>
                <a:latin typeface="Arial" panose="020B0604020202020204" pitchFamily="34" charset="0"/>
                <a:cs typeface="Arial" panose="020B0604020202020204" pitchFamily="34" charset="0"/>
              </a:rPr>
              <a:t>Olisi mielenkiintoista kuulla, että </a:t>
            </a:r>
            <a:r>
              <a:rPr lang="fi-FI" sz="1400" dirty="0">
                <a:solidFill>
                  <a:prstClr val="black"/>
                </a:solidFill>
                <a:latin typeface="Arial" panose="020B0604020202020204" pitchFamily="34" charset="0"/>
                <a:cs typeface="Arial" panose="020B0604020202020204" pitchFamily="34" charset="0"/>
              </a:rPr>
              <a:t>h</a:t>
            </a:r>
            <a:r>
              <a:rPr lang="fi-FI" sz="1400" dirty="0" smtClean="0">
                <a:solidFill>
                  <a:prstClr val="black"/>
                </a:solidFill>
                <a:latin typeface="Arial" panose="020B0604020202020204" pitchFamily="34" charset="0"/>
                <a:cs typeface="Arial" panose="020B0604020202020204" pitchFamily="34" charset="0"/>
              </a:rPr>
              <a:t>aluaisitko olla jossain toisella kohden janaa? Missä ja miksi? </a:t>
            </a:r>
            <a:r>
              <a:rPr lang="fi-FI" sz="1400" dirty="0">
                <a:solidFill>
                  <a:prstClr val="black"/>
                </a:solidFill>
                <a:latin typeface="Arial" panose="020B0604020202020204" pitchFamily="34" charset="0"/>
                <a:cs typeface="Arial" panose="020B0604020202020204" pitchFamily="34" charset="0"/>
              </a:rPr>
              <a:t>M</a:t>
            </a:r>
            <a:r>
              <a:rPr lang="fi-FI" sz="1400" dirty="0" smtClean="0">
                <a:solidFill>
                  <a:prstClr val="black"/>
                </a:solidFill>
                <a:latin typeface="Arial" panose="020B0604020202020204" pitchFamily="34" charset="0"/>
                <a:cs typeface="Arial" panose="020B0604020202020204" pitchFamily="34" charset="0"/>
              </a:rPr>
              <a:t>itä se käytännössä tarkoittaisi? (</a:t>
            </a:r>
            <a:r>
              <a:rPr lang="fi-FI" sz="1400" dirty="0" smtClean="0">
                <a:solidFill>
                  <a:prstClr val="black"/>
                </a:solidFill>
                <a:latin typeface="Arial" panose="020B0604020202020204" pitchFamily="34" charset="0"/>
                <a:cs typeface="Arial" panose="020B0604020202020204" pitchFamily="34" charset="0"/>
                <a:sym typeface="Wingdings" panose="05000000000000000000" pitchFamily="2" charset="2"/>
              </a:rPr>
              <a:t>Ellei </a:t>
            </a:r>
            <a:r>
              <a:rPr lang="fi-FI" sz="1400" dirty="0">
                <a:solidFill>
                  <a:prstClr val="black"/>
                </a:solidFill>
                <a:latin typeface="Arial" panose="020B0604020202020204" pitchFamily="34" charset="0"/>
                <a:cs typeface="Arial" panose="020B0604020202020204" pitchFamily="34" charset="0"/>
                <a:sym typeface="Wingdings" panose="05000000000000000000" pitchFamily="2" charset="2"/>
              </a:rPr>
              <a:t>kukaan halua kertoa, niin voit todeta: ”Kuulin, että joku teistä sanoi näin</a:t>
            </a:r>
            <a:r>
              <a:rPr lang="fi-FI" sz="1400" dirty="0" smtClean="0">
                <a:solidFill>
                  <a:prstClr val="black"/>
                </a:solidFill>
                <a:latin typeface="Arial" panose="020B0604020202020204" pitchFamily="34" charset="0"/>
                <a:cs typeface="Arial" panose="020B0604020202020204" pitchFamily="34" charset="0"/>
                <a:sym typeface="Wingdings" panose="05000000000000000000" pitchFamily="2" charset="2"/>
              </a:rPr>
              <a:t>….)</a:t>
            </a:r>
          </a:p>
          <a:p>
            <a:pPr>
              <a:lnSpc>
                <a:spcPct val="100000"/>
              </a:lnSpc>
              <a:spcBef>
                <a:spcPts val="600"/>
              </a:spcBef>
            </a:pPr>
            <a:r>
              <a:rPr lang="fi-FI" sz="1400" dirty="0">
                <a:solidFill>
                  <a:prstClr val="black"/>
                </a:solidFill>
                <a:latin typeface="Arial" panose="020B0604020202020204" pitchFamily="34" charset="0"/>
                <a:cs typeface="Arial" panose="020B0604020202020204" pitchFamily="34" charset="0"/>
              </a:rPr>
              <a:t>Minne kohtaan sijoittaisitte </a:t>
            </a:r>
            <a:r>
              <a:rPr lang="fi-FI" sz="1400" dirty="0" smtClean="0">
                <a:solidFill>
                  <a:prstClr val="black"/>
                </a:solidFill>
                <a:latin typeface="Arial" panose="020B0604020202020204" pitchFamily="34" charset="0"/>
                <a:cs typeface="Arial" panose="020B0604020202020204" pitchFamily="34" charset="0"/>
              </a:rPr>
              <a:t>itsenne esimerkiksi 1) rappusten kävelijänä tai 2) siivoajina. Myös nämähän ovat liikkumista!</a:t>
            </a:r>
            <a:endParaRPr lang="fi-FI" sz="1400" dirty="0" smtClean="0">
              <a:solidFill>
                <a:prstClr val="black"/>
              </a:solidFill>
              <a:latin typeface="Arial" panose="020B0604020202020204" pitchFamily="34" charset="0"/>
              <a:cs typeface="Arial" panose="020B0604020202020204" pitchFamily="34" charset="0"/>
              <a:sym typeface="Wingdings" panose="05000000000000000000" pitchFamily="2" charset="2"/>
            </a:endParaRPr>
          </a:p>
          <a:p>
            <a:pPr>
              <a:lnSpc>
                <a:spcPct val="100000"/>
              </a:lnSpc>
              <a:spcBef>
                <a:spcPts val="600"/>
              </a:spcBef>
            </a:pPr>
            <a:r>
              <a:rPr lang="fi-FI" sz="1400" dirty="0" smtClean="0">
                <a:solidFill>
                  <a:prstClr val="black"/>
                </a:solidFill>
                <a:latin typeface="Arial" panose="020B0604020202020204" pitchFamily="34" charset="0"/>
                <a:cs typeface="Arial" panose="020B0604020202020204" pitchFamily="34" charset="0"/>
              </a:rPr>
              <a:t>Kuten </a:t>
            </a:r>
            <a:r>
              <a:rPr lang="fi-FI" sz="1400" dirty="0">
                <a:solidFill>
                  <a:prstClr val="black"/>
                </a:solidFill>
                <a:latin typeface="Arial" panose="020B0604020202020204" pitchFamily="34" charset="0"/>
                <a:cs typeface="Arial" panose="020B0604020202020204" pitchFamily="34" charset="0"/>
              </a:rPr>
              <a:t>huomaatte, aina ei </a:t>
            </a:r>
            <a:r>
              <a:rPr lang="fi-FI" sz="1400" dirty="0" smtClean="0">
                <a:solidFill>
                  <a:prstClr val="black"/>
                </a:solidFill>
                <a:latin typeface="Arial" panose="020B0604020202020204" pitchFamily="34" charset="0"/>
                <a:cs typeface="Arial" panose="020B0604020202020204" pitchFamily="34" charset="0"/>
              </a:rPr>
              <a:t>tarvitse </a:t>
            </a:r>
            <a:r>
              <a:rPr lang="fi-FI" sz="1400" dirty="0">
                <a:solidFill>
                  <a:prstClr val="black"/>
                </a:solidFill>
                <a:latin typeface="Arial" panose="020B0604020202020204" pitchFamily="34" charset="0"/>
                <a:cs typeface="Arial" panose="020B0604020202020204" pitchFamily="34" charset="0"/>
              </a:rPr>
              <a:t>tulla sisäpiiriläiseksi  - LIIKUNTA EI OLE </a:t>
            </a:r>
            <a:r>
              <a:rPr lang="fi-FI" sz="1400" dirty="0" smtClean="0">
                <a:solidFill>
                  <a:prstClr val="black"/>
                </a:solidFill>
                <a:latin typeface="Arial" panose="020B0604020202020204" pitchFamily="34" charset="0"/>
                <a:cs typeface="Arial" panose="020B0604020202020204" pitchFamily="34" charset="0"/>
              </a:rPr>
              <a:t>JOKO/TAI</a:t>
            </a:r>
          </a:p>
          <a:p>
            <a:pPr>
              <a:lnSpc>
                <a:spcPct val="100000"/>
              </a:lnSpc>
              <a:spcBef>
                <a:spcPts val="600"/>
              </a:spcBef>
            </a:pPr>
            <a:r>
              <a:rPr lang="fi-FI" sz="1400" dirty="0" smtClean="0">
                <a:solidFill>
                  <a:prstClr val="black"/>
                </a:solidFill>
                <a:latin typeface="Arial" panose="020B0604020202020204" pitchFamily="34" charset="0"/>
                <a:cs typeface="Arial" panose="020B0604020202020204" pitchFamily="34" charset="0"/>
              </a:rPr>
              <a:t>Onko </a:t>
            </a:r>
            <a:r>
              <a:rPr lang="fi-FI" sz="1400" dirty="0">
                <a:solidFill>
                  <a:prstClr val="black"/>
                </a:solidFill>
                <a:latin typeface="Arial" panose="020B0604020202020204" pitchFamily="34" charset="0"/>
                <a:cs typeface="Arial" panose="020B0604020202020204" pitchFamily="34" charset="0"/>
              </a:rPr>
              <a:t>jotain liikuntamuotoa jossa olet tällä hetkellä säännöllinen kävijä? </a:t>
            </a:r>
            <a:r>
              <a:rPr lang="fi-FI" sz="1400" dirty="0" smtClean="0">
                <a:solidFill>
                  <a:prstClr val="black"/>
                </a:solidFill>
                <a:latin typeface="Arial" panose="020B0604020202020204" pitchFamily="34" charset="0"/>
                <a:cs typeface="Arial" panose="020B0604020202020204" pitchFamily="34" charset="0"/>
              </a:rPr>
              <a:t>Jos </a:t>
            </a:r>
            <a:r>
              <a:rPr lang="fi-FI" sz="1400" dirty="0">
                <a:solidFill>
                  <a:prstClr val="black"/>
                </a:solidFill>
                <a:latin typeface="Arial" panose="020B0604020202020204" pitchFamily="34" charset="0"/>
                <a:cs typeface="Arial" panose="020B0604020202020204" pitchFamily="34" charset="0"/>
              </a:rPr>
              <a:t>ei, niin onko jotain </a:t>
            </a:r>
            <a:r>
              <a:rPr lang="fi-FI" sz="1400" dirty="0" err="1" smtClean="0">
                <a:solidFill>
                  <a:prstClr val="black"/>
                </a:solidFill>
                <a:latin typeface="Arial" panose="020B0604020202020204" pitchFamily="34" charset="0"/>
                <a:cs typeface="Arial" panose="020B0604020202020204" pitchFamily="34" charset="0"/>
              </a:rPr>
              <a:t>tiettyä</a:t>
            </a:r>
            <a:r>
              <a:rPr lang="fi-FI" sz="1400" dirty="0" smtClean="0">
                <a:solidFill>
                  <a:prstClr val="black"/>
                </a:solidFill>
                <a:latin typeface="Arial" panose="020B0604020202020204" pitchFamily="34" charset="0"/>
                <a:cs typeface="Arial" panose="020B0604020202020204" pitchFamily="34" charset="0"/>
              </a:rPr>
              <a:t> liikuntaa, </a:t>
            </a:r>
            <a:r>
              <a:rPr lang="fi-FI" sz="1400" dirty="0">
                <a:solidFill>
                  <a:prstClr val="black"/>
                </a:solidFill>
                <a:latin typeface="Arial" panose="020B0604020202020204" pitchFamily="34" charset="0"/>
                <a:cs typeface="Arial" panose="020B0604020202020204" pitchFamily="34" charset="0"/>
              </a:rPr>
              <a:t>jossa haluaisit olla</a:t>
            </a:r>
            <a:r>
              <a:rPr lang="fi-FI" sz="1400" dirty="0" smtClean="0">
                <a:solidFill>
                  <a:prstClr val="black"/>
                </a:solidFill>
                <a:latin typeface="Arial" panose="020B0604020202020204" pitchFamily="34" charset="0"/>
                <a:cs typeface="Arial" panose="020B0604020202020204" pitchFamily="34" charset="0"/>
              </a:rPr>
              <a:t>?</a:t>
            </a:r>
            <a:endParaRPr lang="fi-FI" sz="1400" dirty="0">
              <a:solidFill>
                <a:prstClr val="black"/>
              </a:solidFill>
              <a:latin typeface="Arial" panose="020B0604020202020204" pitchFamily="34" charset="0"/>
              <a:cs typeface="Arial" panose="020B0604020202020204" pitchFamily="34" charset="0"/>
            </a:endParaRPr>
          </a:p>
          <a:p>
            <a:pPr marL="0" indent="0">
              <a:lnSpc>
                <a:spcPct val="100000"/>
              </a:lnSpc>
              <a:spcBef>
                <a:spcPts val="600"/>
              </a:spcBef>
              <a:buFont typeface="Arial" panose="020B0604020202020204" pitchFamily="34" charset="0"/>
              <a:buNone/>
            </a:pPr>
            <a:r>
              <a:rPr lang="fi-FI" sz="1400" b="1" dirty="0" smtClean="0">
                <a:solidFill>
                  <a:srgbClr val="E3001A"/>
                </a:solidFill>
                <a:latin typeface="Arial Black" panose="020B0A04020102020204" pitchFamily="34" charset="0"/>
                <a:cs typeface="Arial" panose="020B0604020202020204" pitchFamily="34" charset="0"/>
              </a:rPr>
              <a:t>MUISTA! </a:t>
            </a:r>
            <a:r>
              <a:rPr lang="fi-FI" sz="1400" b="1" dirty="0" smtClean="0">
                <a:solidFill>
                  <a:prstClr val="black"/>
                </a:solidFill>
                <a:latin typeface="Arial" panose="020B0604020202020204" pitchFamily="34" charset="0"/>
                <a:cs typeface="Arial" panose="020B0604020202020204" pitchFamily="34" charset="0"/>
              </a:rPr>
              <a:t>Luo kysymyksillä aidosti kiinnostunut ilmapiiri. Älä painosta vastaamaan. Kiitä kaikista vastauksista!</a:t>
            </a:r>
          </a:p>
        </p:txBody>
      </p:sp>
      <p:pic>
        <p:nvPicPr>
          <p:cNvPr id="3" name="Kuva 2"/>
          <p:cNvPicPr>
            <a:picLocks noChangeAspect="1"/>
          </p:cNvPicPr>
          <p:nvPr/>
        </p:nvPicPr>
        <p:blipFill>
          <a:blip r:embed="rId3"/>
          <a:stretch>
            <a:fillRect/>
          </a:stretch>
        </p:blipFill>
        <p:spPr>
          <a:xfrm>
            <a:off x="9243131" y="71509"/>
            <a:ext cx="1377478" cy="959354"/>
          </a:xfrm>
          <a:prstGeom prst="rect">
            <a:avLst/>
          </a:prstGeom>
        </p:spPr>
      </p:pic>
      <p:pic>
        <p:nvPicPr>
          <p:cNvPr id="5" name="Kuva 4"/>
          <p:cNvPicPr>
            <a:picLocks noChangeAspect="1"/>
          </p:cNvPicPr>
          <p:nvPr/>
        </p:nvPicPr>
        <p:blipFill>
          <a:blip r:embed="rId4"/>
          <a:stretch>
            <a:fillRect/>
          </a:stretch>
        </p:blipFill>
        <p:spPr>
          <a:xfrm>
            <a:off x="10721618" y="71509"/>
            <a:ext cx="1387442" cy="959354"/>
          </a:xfrm>
          <a:prstGeom prst="rect">
            <a:avLst/>
          </a:prstGeom>
        </p:spPr>
      </p:pic>
      <p:sp>
        <p:nvSpPr>
          <p:cNvPr id="11" name="Rectangle 10"/>
          <p:cNvSpPr/>
          <p:nvPr/>
        </p:nvSpPr>
        <p:spPr>
          <a:xfrm>
            <a:off x="9197326" y="44450"/>
            <a:ext cx="2936210" cy="997843"/>
          </a:xfrm>
          <a:prstGeom prst="rect">
            <a:avLst/>
          </a:prstGeom>
          <a:noFill/>
          <a:ln w="28575">
            <a:solidFill>
              <a:srgbClr val="E3001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14" name="Rectangle 13"/>
          <p:cNvSpPr/>
          <p:nvPr/>
        </p:nvSpPr>
        <p:spPr>
          <a:xfrm>
            <a:off x="8298964" y="-23665"/>
            <a:ext cx="843501"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10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7998" y="22818"/>
            <a:ext cx="198065" cy="193563"/>
          </a:xfrm>
          <a:prstGeom prst="rect">
            <a:avLst/>
          </a:prstGeom>
        </p:spPr>
      </p:pic>
      <p:sp>
        <p:nvSpPr>
          <p:cNvPr id="18" name="Otsikko 1"/>
          <p:cNvSpPr txBox="1">
            <a:spLocks/>
          </p:cNvSpPr>
          <p:nvPr/>
        </p:nvSpPr>
        <p:spPr>
          <a:xfrm>
            <a:off x="254642" y="337349"/>
            <a:ext cx="11937357" cy="10466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smtClean="0">
                <a:solidFill>
                  <a:prstClr val="black"/>
                </a:solidFill>
                <a:latin typeface="Arial Black" panose="020B0A04020102020204" pitchFamily="34" charset="0"/>
                <a:cs typeface="Arial" panose="020B0604020202020204" pitchFamily="34" charset="0"/>
              </a:rPr>
              <a:t>LIIKKUJAJANA</a:t>
            </a:r>
            <a:endParaRPr lang="fi-FI" sz="2000" b="1" dirty="0">
              <a:solidFill>
                <a:prstClr val="black"/>
              </a:solidFill>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val="10301571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9958" y="1007475"/>
            <a:ext cx="11894209" cy="5812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7" name="Tekstiruutu 6"/>
          <p:cNvSpPr txBox="1"/>
          <p:nvPr/>
        </p:nvSpPr>
        <p:spPr>
          <a:xfrm>
            <a:off x="139958" y="1007475"/>
            <a:ext cx="11098094" cy="4970591"/>
          </a:xfrm>
          <a:prstGeom prst="rect">
            <a:avLst/>
          </a:prstGeom>
          <a:noFill/>
        </p:spPr>
        <p:txBody>
          <a:bodyPr wrap="square" rtlCol="0">
            <a:spAutoFit/>
          </a:bodyPr>
          <a:lstStyle/>
          <a:p>
            <a:pPr>
              <a:spcBef>
                <a:spcPts val="600"/>
              </a:spcBef>
            </a:pPr>
            <a:r>
              <a:rPr lang="fi-FI" sz="1400" b="1" dirty="0" smtClean="0">
                <a:solidFill>
                  <a:prstClr val="black"/>
                </a:solidFill>
                <a:latin typeface="Arial Black" panose="020B0A04020102020204" pitchFamily="34" charset="0"/>
                <a:cs typeface="Arial" panose="020B0604020202020204" pitchFamily="34" charset="0"/>
              </a:rPr>
              <a:t>TAVOITE</a:t>
            </a:r>
            <a:r>
              <a:rPr lang="fi-FI" sz="1400" dirty="0" smtClean="0">
                <a:solidFill>
                  <a:prstClr val="black"/>
                </a:solidFill>
                <a:latin typeface="Arial Black" panose="020B0A04020102020204" pitchFamily="34" charset="0"/>
                <a:cs typeface="Arial" panose="020B0604020202020204" pitchFamily="34" charset="0"/>
              </a:rPr>
              <a:t>: </a:t>
            </a:r>
            <a:r>
              <a:rPr lang="fi-FI" sz="1400" dirty="0" smtClean="0">
                <a:solidFill>
                  <a:prstClr val="black"/>
                </a:solidFill>
                <a:latin typeface="Arial" panose="020B0604020202020204" pitchFamily="34" charset="0"/>
                <a:cs typeface="Arial" panose="020B0604020202020204" pitchFamily="34" charset="0"/>
              </a:rPr>
              <a:t>Seuraavan Liikuntajana-harjoituksen aikana seuraavat viestit olisi hyvä käydä opiskelijoiden kanssa. Ohjaaja koettaa ohjata keskustelua avointen kysymysten muodossa. </a:t>
            </a:r>
          </a:p>
          <a:p>
            <a:pPr>
              <a:spcBef>
                <a:spcPts val="600"/>
              </a:spcBef>
            </a:pPr>
            <a:endParaRPr lang="fi-FI" sz="1400" b="1" dirty="0" smtClean="0">
              <a:solidFill>
                <a:prstClr val="black"/>
              </a:solidFill>
              <a:latin typeface="Arial" panose="020B0604020202020204" pitchFamily="34" charset="0"/>
              <a:cs typeface="Arial" panose="020B0604020202020204" pitchFamily="34" charset="0"/>
            </a:endParaRPr>
          </a:p>
          <a:p>
            <a:pPr>
              <a:spcBef>
                <a:spcPts val="600"/>
              </a:spcBef>
            </a:pPr>
            <a:r>
              <a:rPr lang="fi-FI" sz="1400" b="1" dirty="0" smtClean="0">
                <a:solidFill>
                  <a:prstClr val="black"/>
                </a:solidFill>
                <a:latin typeface="Arial Black" panose="020B0A04020102020204" pitchFamily="34" charset="0"/>
                <a:cs typeface="Arial" panose="020B0604020202020204" pitchFamily="34" charset="0"/>
              </a:rPr>
              <a:t>LAJEJA ON MONIA:</a:t>
            </a:r>
          </a:p>
          <a:p>
            <a:pPr marL="171450" indent="-1714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Kaikesta liikunnasta ei tarvitse innostua, </a:t>
            </a:r>
            <a:r>
              <a:rPr lang="fi-FI" sz="1400" u="sng" dirty="0" smtClean="0">
                <a:solidFill>
                  <a:prstClr val="black"/>
                </a:solidFill>
                <a:latin typeface="Arial" panose="020B0604020202020204" pitchFamily="34" charset="0"/>
                <a:cs typeface="Arial" panose="020B0604020202020204" pitchFamily="34" charset="0"/>
              </a:rPr>
              <a:t>kaikessa ei </a:t>
            </a:r>
            <a:r>
              <a:rPr lang="fi-FI" sz="1400" u="sng" dirty="0" err="1" smtClean="0">
                <a:solidFill>
                  <a:prstClr val="black"/>
                </a:solidFill>
                <a:latin typeface="Arial" panose="020B0604020202020204" pitchFamily="34" charset="0"/>
                <a:cs typeface="Arial" panose="020B0604020202020204" pitchFamily="34" charset="0"/>
              </a:rPr>
              <a:t>tarvi</a:t>
            </a:r>
            <a:r>
              <a:rPr lang="fi-FI" sz="1400" u="sng" dirty="0" smtClean="0">
                <a:solidFill>
                  <a:prstClr val="black"/>
                </a:solidFill>
                <a:latin typeface="Arial" panose="020B0604020202020204" pitchFamily="34" charset="0"/>
                <a:cs typeface="Arial" panose="020B0604020202020204" pitchFamily="34" charset="0"/>
              </a:rPr>
              <a:t> olla sisäpiiriläinen</a:t>
            </a:r>
            <a:r>
              <a:rPr lang="fi-FI" sz="1400" dirty="0" smtClean="0">
                <a:solidFill>
                  <a:prstClr val="black"/>
                </a:solidFill>
                <a:latin typeface="Arial" panose="020B0604020202020204" pitchFamily="34" charset="0"/>
                <a:cs typeface="Arial" panose="020B0604020202020204" pitchFamily="34" charset="0"/>
              </a:rPr>
              <a:t>. Liikunnan ei tarvitse olla jotain, jota mennään erikseen </a:t>
            </a:r>
            <a:r>
              <a:rPr lang="fi-FI" sz="1400" u="sng" dirty="0" smtClean="0">
                <a:solidFill>
                  <a:prstClr val="black"/>
                </a:solidFill>
                <a:latin typeface="Arial" panose="020B0604020202020204" pitchFamily="34" charset="0"/>
                <a:cs typeface="Arial" panose="020B0604020202020204" pitchFamily="34" charset="0"/>
              </a:rPr>
              <a:t>harrastamaan</a:t>
            </a:r>
            <a:r>
              <a:rPr lang="fi-FI" sz="1400" dirty="0" smtClean="0">
                <a:solidFill>
                  <a:prstClr val="black"/>
                </a:solidFill>
                <a:latin typeface="Arial" panose="020B0604020202020204" pitchFamily="34" charset="0"/>
                <a:cs typeface="Arial" panose="020B0604020202020204" pitchFamily="34" charset="0"/>
              </a:rPr>
              <a:t>. Tai että aina </a:t>
            </a:r>
            <a:r>
              <a:rPr lang="fi-FI" sz="1400" u="sng" dirty="0" smtClean="0">
                <a:solidFill>
                  <a:prstClr val="black"/>
                </a:solidFill>
                <a:latin typeface="Arial" panose="020B0604020202020204" pitchFamily="34" charset="0"/>
                <a:cs typeface="Arial" panose="020B0604020202020204" pitchFamily="34" charset="0"/>
              </a:rPr>
              <a:t>hikoillaan</a:t>
            </a:r>
            <a:r>
              <a:rPr lang="fi-FI" sz="1400" dirty="0" smtClean="0">
                <a:solidFill>
                  <a:prstClr val="black"/>
                </a:solidFill>
                <a:latin typeface="Arial" panose="020B0604020202020204" pitchFamily="34" charset="0"/>
                <a:cs typeface="Arial" panose="020B0604020202020204" pitchFamily="34" charset="0"/>
              </a:rPr>
              <a:t> kamalasti. Arkiliikuntakin lasketaan.</a:t>
            </a:r>
          </a:p>
          <a:p>
            <a:pPr lvl="1">
              <a:spcBef>
                <a:spcPts val="600"/>
              </a:spcBef>
            </a:pPr>
            <a:endParaRPr lang="fi-FI" sz="1400" dirty="0" smtClean="0">
              <a:solidFill>
                <a:prstClr val="black"/>
              </a:solidFill>
              <a:latin typeface="Arial" panose="020B0604020202020204" pitchFamily="34" charset="0"/>
              <a:cs typeface="Arial" panose="020B0604020202020204" pitchFamily="34" charset="0"/>
            </a:endParaRPr>
          </a:p>
          <a:p>
            <a:pPr>
              <a:spcBef>
                <a:spcPts val="600"/>
              </a:spcBef>
            </a:pPr>
            <a:r>
              <a:rPr lang="fi-FI" sz="1400" b="1" dirty="0" smtClean="0">
                <a:solidFill>
                  <a:prstClr val="black"/>
                </a:solidFill>
                <a:latin typeface="Arial Black" panose="020B0A04020102020204" pitchFamily="34" charset="0"/>
                <a:cs typeface="Arial" panose="020B0604020202020204" pitchFamily="34" charset="0"/>
              </a:rPr>
              <a:t>PIENETKIN ASKELMAT HYVÄKSI: </a:t>
            </a:r>
          </a:p>
          <a:p>
            <a:pPr marL="171450" indent="-1714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“Ja sitäkin herättelisin miettimään, että oikeastaan </a:t>
            </a:r>
            <a:r>
              <a:rPr lang="fi-FI" sz="1400" b="1" dirty="0" smtClean="0">
                <a:solidFill>
                  <a:prstClr val="black"/>
                </a:solidFill>
                <a:latin typeface="Arial" panose="020B0604020202020204" pitchFamily="34" charset="0"/>
                <a:cs typeface="Arial" panose="020B0604020202020204" pitchFamily="34" charset="0"/>
              </a:rPr>
              <a:t>kukaan meistä ei ole täysin liikkumaton eli </a:t>
            </a:r>
            <a:br>
              <a:rPr lang="fi-FI" sz="1400" b="1" dirty="0" smtClean="0">
                <a:solidFill>
                  <a:prstClr val="black"/>
                </a:solidFill>
                <a:latin typeface="Arial" panose="020B0604020202020204" pitchFamily="34" charset="0"/>
                <a:cs typeface="Arial" panose="020B0604020202020204" pitchFamily="34" charset="0"/>
              </a:rPr>
            </a:br>
            <a:r>
              <a:rPr lang="fi-FI" sz="1400" b="1" dirty="0" smtClean="0">
                <a:solidFill>
                  <a:prstClr val="black"/>
                </a:solidFill>
                <a:latin typeface="Arial" panose="020B0604020202020204" pitchFamily="34" charset="0"/>
                <a:cs typeface="Arial" panose="020B0604020202020204" pitchFamily="34" charset="0"/>
              </a:rPr>
              <a:t>“vieras” kaikessa </a:t>
            </a:r>
            <a:r>
              <a:rPr lang="fi-FI" sz="1400" dirty="0" smtClean="0">
                <a:solidFill>
                  <a:prstClr val="black"/>
                </a:solidFill>
                <a:latin typeface="Arial" panose="020B0604020202020204" pitchFamily="34" charset="0"/>
                <a:cs typeface="Arial" panose="020B0604020202020204" pitchFamily="34" charset="0"/>
              </a:rPr>
              <a:t>liikkeessä. (olemassa olevan hyvän päälle on nuoren helpompi rakentaa lisää </a:t>
            </a:r>
            <a:br>
              <a:rPr lang="fi-FI" sz="1400" dirty="0" smtClean="0">
                <a:solidFill>
                  <a:prstClr val="black"/>
                </a:solidFill>
                <a:latin typeface="Arial" panose="020B0604020202020204" pitchFamily="34" charset="0"/>
                <a:cs typeface="Arial" panose="020B0604020202020204" pitchFamily="34" charset="0"/>
              </a:rPr>
            </a:br>
            <a:r>
              <a:rPr lang="fi-FI" sz="1400" dirty="0" smtClean="0">
                <a:solidFill>
                  <a:prstClr val="black"/>
                </a:solidFill>
                <a:latin typeface="Arial" panose="020B0604020202020204" pitchFamily="34" charset="0"/>
                <a:cs typeface="Arial" panose="020B0604020202020204" pitchFamily="34" charset="0"/>
              </a:rPr>
              <a:t>liikuntaa!)</a:t>
            </a:r>
          </a:p>
          <a:p>
            <a:pPr marL="171450" indent="-1714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Pohditaan, missä lajeissa kukakin voisi kiinnostua olemaan esim. säännöllinen kävijä. </a:t>
            </a:r>
          </a:p>
          <a:p>
            <a:pPr>
              <a:spcBef>
                <a:spcPts val="600"/>
              </a:spcBef>
            </a:pPr>
            <a:endParaRPr lang="fi-FI" sz="1400" dirty="0" smtClean="0">
              <a:solidFill>
                <a:prstClr val="black"/>
              </a:solidFill>
              <a:latin typeface="Arial" panose="020B0604020202020204" pitchFamily="34" charset="0"/>
              <a:cs typeface="Arial" panose="020B0604020202020204" pitchFamily="34" charset="0"/>
            </a:endParaRPr>
          </a:p>
          <a:p>
            <a:pPr>
              <a:spcBef>
                <a:spcPts val="600"/>
              </a:spcBef>
            </a:pPr>
            <a:r>
              <a:rPr lang="fi-FI" sz="1400" b="1" dirty="0" smtClean="0">
                <a:solidFill>
                  <a:prstClr val="black"/>
                </a:solidFill>
                <a:latin typeface="Arial Black" panose="020B0A04020102020204" pitchFamily="34" charset="0"/>
                <a:cs typeface="Arial" panose="020B0604020202020204" pitchFamily="34" charset="0"/>
              </a:rPr>
              <a:t>KAIKKI LIIKKUMINEN ON PLUSSAA</a:t>
            </a:r>
            <a:r>
              <a:rPr lang="fi-FI" sz="1400" dirty="0" smtClean="0">
                <a:solidFill>
                  <a:prstClr val="black"/>
                </a:solidFill>
                <a:latin typeface="Arial Black" panose="020B0A04020102020204" pitchFamily="34" charset="0"/>
                <a:cs typeface="Arial" panose="020B0604020202020204" pitchFamily="34" charset="0"/>
              </a:rPr>
              <a:t>. </a:t>
            </a:r>
          </a:p>
          <a:p>
            <a:pPr marL="171450" indent="-1714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Jos se ei ole istumista tai makaamista, se on liikkumista ja sillä on myönteisiä seurauksia.</a:t>
            </a:r>
          </a:p>
          <a:p>
            <a:pPr>
              <a:spcBef>
                <a:spcPts val="600"/>
              </a:spcBef>
            </a:pPr>
            <a:endParaRPr lang="fi-FI" sz="1400" dirty="0" smtClean="0">
              <a:solidFill>
                <a:prstClr val="black"/>
              </a:solidFill>
              <a:latin typeface="Arial" panose="020B0604020202020204" pitchFamily="34" charset="0"/>
              <a:cs typeface="Arial" panose="020B0604020202020204" pitchFamily="34" charset="0"/>
            </a:endParaRPr>
          </a:p>
          <a:p>
            <a:pPr>
              <a:spcBef>
                <a:spcPts val="600"/>
              </a:spcBef>
            </a:pPr>
            <a:r>
              <a:rPr lang="fi-FI" sz="1400" b="1" dirty="0" smtClean="0">
                <a:solidFill>
                  <a:prstClr val="black"/>
                </a:solidFill>
                <a:latin typeface="Arial Black" panose="020B0A04020102020204" pitchFamily="34" charset="0"/>
                <a:cs typeface="Arial" panose="020B0604020202020204" pitchFamily="34" charset="0"/>
              </a:rPr>
              <a:t>LIIKUNTA SAA TUNTUA HYVÄLTÄ JA MUKAVALTA</a:t>
            </a:r>
            <a:r>
              <a:rPr lang="fi-FI" sz="1400" dirty="0" smtClean="0">
                <a:solidFill>
                  <a:prstClr val="black"/>
                </a:solidFill>
                <a:latin typeface="Arial Black" panose="020B0A04020102020204" pitchFamily="34" charset="0"/>
                <a:cs typeface="Arial" panose="020B0604020202020204" pitchFamily="34" charset="0"/>
              </a:rPr>
              <a:t>.</a:t>
            </a:r>
          </a:p>
          <a:p>
            <a:pPr marL="171450" indent="-1714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 Aina ei siis pidä tai tarvitse treenata veren maku suussa.</a:t>
            </a:r>
          </a:p>
        </p:txBody>
      </p:sp>
      <p:pic>
        <p:nvPicPr>
          <p:cNvPr id="4" name="Picture 3"/>
          <p:cNvPicPr>
            <a:picLocks noChangeAspect="1"/>
          </p:cNvPicPr>
          <p:nvPr/>
        </p:nvPicPr>
        <p:blipFill>
          <a:blip r:embed="rId3">
            <a:clrChange>
              <a:clrFrom>
                <a:srgbClr val="FFFFFF"/>
              </a:clrFrom>
              <a:clrTo>
                <a:srgbClr val="FFFFFF">
                  <a:alpha val="0"/>
                </a:srgbClr>
              </a:clrTo>
            </a:clrChange>
          </a:blip>
          <a:stretch>
            <a:fillRect/>
          </a:stretch>
        </p:blipFill>
        <p:spPr>
          <a:xfrm>
            <a:off x="7397282" y="2937510"/>
            <a:ext cx="4636885" cy="3920490"/>
          </a:xfrm>
          <a:prstGeom prst="rect">
            <a:avLst/>
          </a:prstGeom>
        </p:spPr>
      </p:pic>
      <p:sp>
        <p:nvSpPr>
          <p:cNvPr id="2" name="Otsikko 1"/>
          <p:cNvSpPr>
            <a:spLocks noGrp="1"/>
          </p:cNvSpPr>
          <p:nvPr>
            <p:ph type="title"/>
          </p:nvPr>
        </p:nvSpPr>
        <p:spPr>
          <a:xfrm>
            <a:off x="254642" y="355452"/>
            <a:ext cx="11863786" cy="713481"/>
          </a:xfrm>
        </p:spPr>
        <p:txBody>
          <a:bodyPr anchor="t">
            <a:normAutofit/>
          </a:bodyPr>
          <a:lstStyle/>
          <a:p>
            <a:r>
              <a:rPr lang="fi-FI" sz="3400" b="1" noProof="0" dirty="0" smtClean="0">
                <a:solidFill>
                  <a:schemeClr val="bg1">
                    <a:lumMod val="65000"/>
                  </a:schemeClr>
                </a:solidFill>
                <a:latin typeface="Arial Black" panose="020B0A04020102020204" pitchFamily="34" charset="0"/>
                <a:cs typeface="Arial" panose="020B0604020202020204" pitchFamily="34" charset="0"/>
              </a:rPr>
              <a:t>EXTRA: </a:t>
            </a:r>
            <a:r>
              <a:rPr lang="fi-FI" sz="3200" b="1" noProof="0" dirty="0" smtClean="0">
                <a:latin typeface="Arial Black" panose="020B0A04020102020204" pitchFamily="34" charset="0"/>
                <a:cs typeface="Arial" panose="020B0604020202020204" pitchFamily="34" charset="0"/>
              </a:rPr>
              <a:t>LIIKKUJAJANAN TÄRKEIMMÄT VIESTIT</a:t>
            </a:r>
            <a:endParaRPr lang="fi-FI" sz="3200" b="1" noProof="0" dirty="0">
              <a:latin typeface="Arial Black" panose="020B0A04020102020204" pitchFamily="34" charset="0"/>
              <a:cs typeface="Arial" panose="020B0604020202020204" pitchFamily="34" charset="0"/>
            </a:endParaRPr>
          </a:p>
        </p:txBody>
      </p:sp>
      <p:sp>
        <p:nvSpPr>
          <p:cNvPr id="8" name="Sisällön paikkamerkki 2"/>
          <p:cNvSpPr txBox="1">
            <a:spLocks/>
          </p:cNvSpPr>
          <p:nvPr/>
        </p:nvSpPr>
        <p:spPr>
          <a:xfrm>
            <a:off x="838201" y="1429555"/>
            <a:ext cx="10986654" cy="4747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dirty="0">
              <a:solidFill>
                <a:prstClr val="black"/>
              </a:solidFill>
            </a:endParaRPr>
          </a:p>
        </p:txBody>
      </p:sp>
    </p:spTree>
    <p:extLst>
      <p:ext uri="{BB962C8B-B14F-4D97-AF65-F5344CB8AC3E}">
        <p14:creationId xmlns:p14="http://schemas.microsoft.com/office/powerpoint/2010/main" val="15531897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64457" y="739549"/>
            <a:ext cx="9694517" cy="1829520"/>
          </a:xfrm>
        </p:spPr>
        <p:txBody>
          <a:bodyPr anchor="t">
            <a:normAutofit fontScale="90000"/>
          </a:bodyPr>
          <a:lstStyle/>
          <a:p>
            <a:pPr algn="l"/>
            <a:r>
              <a:rPr lang="fi-FI" sz="8000" b="1" dirty="0" smtClean="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LIIKUNNAN SEURAUSKORTIT</a:t>
            </a:r>
            <a:endParaRPr lang="fi-FI" b="1"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 name="AutoShape 2" descr="https://webmail.helsinki.fi/horde/imp/view.php?actionID=view_attach&amp;id=3.2&amp;muid=%7B30%7DINBOX.Mainostoimistoyhteisty%C3%B654&amp;view_token=_4CltuGll4mR6sNfVJIXfg8&amp;uniq=1397459738635"/>
          <p:cNvSpPr>
            <a:spLocks noChangeAspect="1" noChangeArrowheads="1"/>
          </p:cNvSpPr>
          <p:nvPr/>
        </p:nvSpPr>
        <p:spPr bwMode="auto">
          <a:xfrm>
            <a:off x="1679575" y="-693738"/>
            <a:ext cx="664845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endParaRPr>
          </a:p>
        </p:txBody>
      </p:sp>
      <p:sp>
        <p:nvSpPr>
          <p:cNvPr id="4" name="AutoShape 6" descr="https://webmail.helsinki.fi/horde/imp/view.php?actionID=view_attach&amp;id=4.2&amp;muid=%7B30%7DINBOX.Mainostoimistoyhteisty%C3%B654&amp;view_token=_4CltuGll4mR6sNfVJIXfg8&amp;uniq=1397459743132"/>
          <p:cNvSpPr>
            <a:spLocks noChangeAspect="1" noChangeArrowheads="1"/>
          </p:cNvSpPr>
          <p:nvPr/>
        </p:nvSpPr>
        <p:spPr bwMode="auto">
          <a:xfrm>
            <a:off x="1631504" y="-2094250"/>
            <a:ext cx="664845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endParaRPr>
          </a:p>
        </p:txBody>
      </p:sp>
      <p:pic>
        <p:nvPicPr>
          <p:cNvPr id="6" name="Picture 3" descr="P:\h720\letsmoveit\PunkHelsinki\Materiaalikansio\Valkoinen logo\LETSMOVEIT_VALK_KESKITET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5990"/>
            <a:ext cx="12192000" cy="24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811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39958" y="1007475"/>
            <a:ext cx="7441942" cy="168492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21" name="Otsikko 1"/>
          <p:cNvSpPr txBox="1">
            <a:spLocks/>
          </p:cNvSpPr>
          <p:nvPr/>
        </p:nvSpPr>
        <p:spPr>
          <a:xfrm>
            <a:off x="254643" y="337349"/>
            <a:ext cx="7894948" cy="104664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fi-FI" sz="3200" b="1" dirty="0" smtClean="0">
                <a:solidFill>
                  <a:prstClr val="black"/>
                </a:solidFill>
                <a:latin typeface="Arial Black" panose="020B0A04020102020204" pitchFamily="34" charset="0"/>
                <a:cs typeface="Arial" panose="020B0604020202020204" pitchFamily="34" charset="0"/>
              </a:rPr>
              <a:t>LIIKUNNAN SEURAUSKORTIT</a:t>
            </a:r>
            <a:endParaRPr lang="fi-FI" sz="2000" b="1" dirty="0">
              <a:solidFill>
                <a:prstClr val="black"/>
              </a:solidFill>
              <a:latin typeface="Arial Black" panose="020B0A04020102020204" pitchFamily="34" charset="0"/>
              <a:cs typeface="Arial" panose="020B0604020202020204" pitchFamily="34" charset="0"/>
            </a:endParaRPr>
          </a:p>
        </p:txBody>
      </p:sp>
      <p:sp>
        <p:nvSpPr>
          <p:cNvPr id="8" name="Sisällön paikkamerkki 2"/>
          <p:cNvSpPr txBox="1">
            <a:spLocks/>
          </p:cNvSpPr>
          <p:nvPr/>
        </p:nvSpPr>
        <p:spPr>
          <a:xfrm>
            <a:off x="139958" y="1007475"/>
            <a:ext cx="7607042" cy="5428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Font typeface="Arial" panose="020B0604020202020204" pitchFamily="34" charset="0"/>
              <a:buNone/>
            </a:pPr>
            <a:r>
              <a:rPr lang="fi-FI" sz="1400" b="1" dirty="0" smtClean="0">
                <a:solidFill>
                  <a:prstClr val="black"/>
                </a:solidFill>
                <a:latin typeface="Arial Black" panose="020B0A04020102020204" pitchFamily="34" charset="0"/>
                <a:cs typeface="Arial" panose="020B0604020202020204" pitchFamily="34" charset="0"/>
              </a:rPr>
              <a:t>TAVOITE</a:t>
            </a:r>
            <a:r>
              <a:rPr lang="fi-FI" sz="1400" b="1" dirty="0" smtClean="0">
                <a:solidFill>
                  <a:prstClr val="black"/>
                </a:solidFill>
                <a:latin typeface="Arial" panose="020B0604020202020204" pitchFamily="34" charset="0"/>
                <a:cs typeface="Arial" panose="020B0604020202020204" pitchFamily="34" charset="0"/>
              </a:rPr>
              <a:t>: </a:t>
            </a:r>
            <a:r>
              <a:rPr lang="fi-FI" sz="1400" dirty="0" smtClean="0">
                <a:solidFill>
                  <a:prstClr val="black"/>
                </a:solidFill>
                <a:latin typeface="Arial" panose="020B0604020202020204" pitchFamily="34" charset="0"/>
                <a:cs typeface="Arial" panose="020B0604020202020204" pitchFamily="34" charset="0"/>
              </a:rPr>
              <a:t>Opiskelijat</a:t>
            </a:r>
            <a:endParaRPr lang="fi-FI" sz="1400" dirty="0">
              <a:solidFill>
                <a:prstClr val="black"/>
              </a:solidFill>
              <a:latin typeface="Arial" panose="020B0604020202020204" pitchFamily="34" charset="0"/>
              <a:cs typeface="Arial" panose="020B0604020202020204" pitchFamily="34" charset="0"/>
            </a:endParaRPr>
          </a:p>
          <a:p>
            <a:pPr marL="342900" indent="-342900">
              <a:lnSpc>
                <a:spcPct val="100000"/>
              </a:lnSpc>
              <a:spcBef>
                <a:spcPts val="600"/>
              </a:spcBef>
              <a:buFont typeface="Arial" panose="020B0604020202020204" pitchFamily="34" charset="0"/>
              <a:buAutoNum type="arabicParenR"/>
            </a:pPr>
            <a:r>
              <a:rPr lang="fi-FI" sz="1400" dirty="0" smtClean="0">
                <a:solidFill>
                  <a:prstClr val="black"/>
                </a:solidFill>
                <a:latin typeface="Arial" panose="020B0604020202020204" pitchFamily="34" charset="0"/>
                <a:cs typeface="Arial" panose="020B0604020202020204" pitchFamily="34" charset="0"/>
              </a:rPr>
              <a:t>pohtivat</a:t>
            </a:r>
            <a:r>
              <a:rPr lang="fi-FI" sz="1400" dirty="0">
                <a:solidFill>
                  <a:prstClr val="black"/>
                </a:solidFill>
                <a:latin typeface="Arial" panose="020B0604020202020204" pitchFamily="34" charset="0"/>
                <a:cs typeface="Arial" panose="020B0604020202020204" pitchFamily="34" charset="0"/>
              </a:rPr>
              <a:t>, mitkä ovat </a:t>
            </a:r>
            <a:r>
              <a:rPr lang="fi-FI" sz="1400" u="sng" dirty="0">
                <a:solidFill>
                  <a:prstClr val="black"/>
                </a:solidFill>
                <a:latin typeface="Arial" panose="020B0604020202020204" pitchFamily="34" charset="0"/>
                <a:cs typeface="Arial" panose="020B0604020202020204" pitchFamily="34" charset="0"/>
              </a:rPr>
              <a:t>heille</a:t>
            </a:r>
            <a:r>
              <a:rPr lang="fi-FI" sz="1400" dirty="0">
                <a:solidFill>
                  <a:prstClr val="black"/>
                </a:solidFill>
                <a:latin typeface="Arial" panose="020B0604020202020204" pitchFamily="34" charset="0"/>
                <a:cs typeface="Arial" panose="020B0604020202020204" pitchFamily="34" charset="0"/>
              </a:rPr>
              <a:t> tärkeimpiä syitä liikkua (tapa motivoida </a:t>
            </a:r>
            <a:r>
              <a:rPr lang="fi-FI" sz="1400" dirty="0" smtClean="0">
                <a:solidFill>
                  <a:prstClr val="black"/>
                </a:solidFill>
                <a:latin typeface="Arial" panose="020B0604020202020204" pitchFamily="34" charset="0"/>
                <a:cs typeface="Arial" panose="020B0604020202020204" pitchFamily="34" charset="0"/>
              </a:rPr>
              <a:t>itseään) ja oppivat liikunnan painonhallintaan liittymättömistä </a:t>
            </a:r>
            <a:r>
              <a:rPr lang="fi-FI" sz="1400" dirty="0">
                <a:solidFill>
                  <a:prstClr val="black"/>
                </a:solidFill>
                <a:latin typeface="Arial" panose="020B0604020202020204" pitchFamily="34" charset="0"/>
                <a:cs typeface="Arial" panose="020B0604020202020204" pitchFamily="34" charset="0"/>
              </a:rPr>
              <a:t>myönteisistä seurauksista </a:t>
            </a:r>
          </a:p>
          <a:p>
            <a:pPr marL="342900" indent="-342900">
              <a:lnSpc>
                <a:spcPct val="100000"/>
              </a:lnSpc>
              <a:spcBef>
                <a:spcPts val="600"/>
              </a:spcBef>
              <a:buFont typeface="Arial" panose="020B0604020202020204" pitchFamily="34" charset="0"/>
              <a:buAutoNum type="arabicParenR"/>
            </a:pPr>
            <a:r>
              <a:rPr lang="fi-FI" sz="1400" dirty="0">
                <a:solidFill>
                  <a:prstClr val="black"/>
                </a:solidFill>
                <a:latin typeface="Arial" panose="020B0604020202020204" pitchFamily="34" charset="0"/>
                <a:cs typeface="Arial" panose="020B0604020202020204" pitchFamily="34" charset="0"/>
              </a:rPr>
              <a:t>kuulevat muiden puhuvan </a:t>
            </a:r>
            <a:r>
              <a:rPr lang="fi-FI" sz="1400" dirty="0" err="1">
                <a:solidFill>
                  <a:prstClr val="black"/>
                </a:solidFill>
                <a:latin typeface="Arial" panose="020B0604020202020204" pitchFamily="34" charset="0"/>
                <a:cs typeface="Arial" panose="020B0604020202020204" pitchFamily="34" charset="0"/>
              </a:rPr>
              <a:t>itselleen</a:t>
            </a:r>
            <a:r>
              <a:rPr lang="fi-FI" sz="1400" dirty="0">
                <a:solidFill>
                  <a:prstClr val="black"/>
                </a:solidFill>
                <a:latin typeface="Arial" panose="020B0604020202020204" pitchFamily="34" charset="0"/>
                <a:cs typeface="Arial" panose="020B0604020202020204" pitchFamily="34" charset="0"/>
              </a:rPr>
              <a:t> tärkeistä syistä liikkua</a:t>
            </a:r>
          </a:p>
          <a:p>
            <a:pPr marL="342900" indent="-342900">
              <a:lnSpc>
                <a:spcPct val="100000"/>
              </a:lnSpc>
              <a:spcBef>
                <a:spcPts val="600"/>
              </a:spcBef>
              <a:buFont typeface="Arial" panose="020B0604020202020204" pitchFamily="34" charset="0"/>
              <a:buAutoNum type="arabicParenR"/>
            </a:pPr>
            <a:r>
              <a:rPr lang="fi-FI" sz="1400" dirty="0">
                <a:solidFill>
                  <a:prstClr val="black"/>
                </a:solidFill>
                <a:latin typeface="Arial" panose="020B0604020202020204" pitchFamily="34" charset="0"/>
                <a:cs typeface="Arial" panose="020B0604020202020204" pitchFamily="34" charset="0"/>
              </a:rPr>
              <a:t>oivaltavat, että arkiliikunnallakin saa aikaan näitä hyötyjä</a:t>
            </a:r>
          </a:p>
          <a:p>
            <a:pPr marL="342900" indent="-342900">
              <a:lnSpc>
                <a:spcPct val="100000"/>
              </a:lnSpc>
              <a:spcBef>
                <a:spcPts val="600"/>
              </a:spcBef>
              <a:buFont typeface="Arial" panose="020B0604020202020204" pitchFamily="34" charset="0"/>
              <a:buAutoNum type="arabicParenR"/>
            </a:pPr>
            <a:r>
              <a:rPr lang="fi-FI" sz="1400" dirty="0">
                <a:solidFill>
                  <a:prstClr val="black"/>
                </a:solidFill>
                <a:latin typeface="Arial" panose="020B0604020202020204" pitchFamily="34" charset="0"/>
                <a:cs typeface="Arial" panose="020B0604020202020204" pitchFamily="34" charset="0"/>
              </a:rPr>
              <a:t>oivaltavat, ettei motivaatio ole </a:t>
            </a:r>
            <a:r>
              <a:rPr lang="fi-FI" sz="1400" dirty="0" smtClean="0">
                <a:solidFill>
                  <a:prstClr val="black"/>
                </a:solidFill>
                <a:latin typeface="Arial" panose="020B0604020202020204" pitchFamily="34" charset="0"/>
                <a:cs typeface="Arial" panose="020B0604020202020204" pitchFamily="34" charset="0"/>
              </a:rPr>
              <a:t>sisäsyntyistä vaan se voi kehittyä esim. tekemisen kautta</a:t>
            </a:r>
            <a:endParaRPr lang="fi-FI" sz="1400" b="1" dirty="0" smtClean="0">
              <a:solidFill>
                <a:prstClr val="black"/>
              </a:solidFill>
              <a:latin typeface="Arial" panose="020B0604020202020204" pitchFamily="34" charset="0"/>
              <a:cs typeface="Arial" panose="020B0604020202020204" pitchFamily="34" charset="0"/>
            </a:endParaRPr>
          </a:p>
          <a:p>
            <a:pPr marL="914400" lvl="2" indent="0">
              <a:lnSpc>
                <a:spcPct val="100000"/>
              </a:lnSpc>
              <a:spcBef>
                <a:spcPts val="600"/>
              </a:spcBef>
              <a:buFont typeface="Arial" panose="020B0604020202020204" pitchFamily="34" charset="0"/>
              <a:buNone/>
            </a:pPr>
            <a:endParaRPr lang="en-US" sz="1400" u="sng" dirty="0" smtClean="0">
              <a:solidFill>
                <a:prstClr val="black"/>
              </a:solidFill>
              <a:latin typeface="Arial" panose="020B0604020202020204" pitchFamily="34" charset="0"/>
              <a:cs typeface="Arial" panose="020B0604020202020204" pitchFamily="34" charset="0"/>
            </a:endParaRPr>
          </a:p>
          <a:p>
            <a:pPr marL="0" indent="0">
              <a:lnSpc>
                <a:spcPct val="100000"/>
              </a:lnSpc>
              <a:spcBef>
                <a:spcPts val="600"/>
              </a:spcBef>
              <a:buFont typeface="Arial" panose="020B0604020202020204" pitchFamily="34" charset="0"/>
              <a:buNone/>
            </a:pPr>
            <a:endParaRPr lang="fi-FI" sz="1400" dirty="0" smtClean="0">
              <a:solidFill>
                <a:prstClr val="black"/>
              </a:solidFill>
              <a:latin typeface="Arial" panose="020B0604020202020204" pitchFamily="34" charset="0"/>
              <a:cs typeface="Arial" panose="020B0604020202020204" pitchFamily="34" charset="0"/>
            </a:endParaRPr>
          </a:p>
        </p:txBody>
      </p:sp>
      <p:sp>
        <p:nvSpPr>
          <p:cNvPr id="4" name="Tekstiruutu 3"/>
          <p:cNvSpPr txBox="1"/>
          <p:nvPr/>
        </p:nvSpPr>
        <p:spPr>
          <a:xfrm>
            <a:off x="139957" y="6246210"/>
            <a:ext cx="11820455" cy="523220"/>
          </a:xfrm>
          <a:prstGeom prst="rect">
            <a:avLst/>
          </a:prstGeom>
          <a:noFill/>
        </p:spPr>
        <p:txBody>
          <a:bodyPr wrap="square" rtlCol="0">
            <a:spAutoFit/>
          </a:bodyPr>
          <a:lstStyle/>
          <a:p>
            <a:r>
              <a:rPr lang="fi-FI" sz="1400" b="1" dirty="0" smtClean="0">
                <a:solidFill>
                  <a:srgbClr val="E3001A"/>
                </a:solidFill>
                <a:latin typeface="Arial Black" panose="020B0A04020102020204" pitchFamily="34" charset="0"/>
                <a:cs typeface="Arial" panose="020B0604020202020204" pitchFamily="34" charset="0"/>
              </a:rPr>
              <a:t>MUISTA! </a:t>
            </a:r>
            <a:r>
              <a:rPr lang="fi-FI" sz="1400" dirty="0">
                <a:solidFill>
                  <a:prstClr val="black"/>
                </a:solidFill>
                <a:latin typeface="Arial Black" panose="020B0A04020102020204" pitchFamily="34" charset="0"/>
                <a:cs typeface="Arial" panose="020B0604020202020204" pitchFamily="34" charset="0"/>
              </a:rPr>
              <a:t>V</a:t>
            </a:r>
            <a:r>
              <a:rPr lang="fi-FI" sz="1400" dirty="0" smtClean="0">
                <a:solidFill>
                  <a:prstClr val="black"/>
                </a:solidFill>
                <a:latin typeface="Arial Black" panose="020B0A04020102020204" pitchFamily="34" charset="0"/>
                <a:cs typeface="Arial" panose="020B0604020202020204" pitchFamily="34" charset="0"/>
              </a:rPr>
              <a:t>ältä painostavaa ilmapiiriä ja tuputtamista. Normalisoi tilanne – kaikki eivät välttämättä ole löytäneet itselle tärkeää syytä. Anna positiivista palautetta ja kehu ryhmää kokonaisuutena!</a:t>
            </a:r>
            <a:endParaRPr lang="fi-FI" sz="1400" dirty="0">
              <a:solidFill>
                <a:prstClr val="black"/>
              </a:solidFill>
              <a:latin typeface="Arial Black" panose="020B0A04020102020204" pitchFamily="34" charset="0"/>
            </a:endParaRPr>
          </a:p>
        </p:txBody>
      </p:sp>
      <p:pic>
        <p:nvPicPr>
          <p:cNvPr id="26" name="Picture 25"/>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a:off x="7398303" y="954239"/>
            <a:ext cx="5065535" cy="5174667"/>
          </a:xfrm>
          <a:prstGeom prst="rect">
            <a:avLst/>
          </a:prstGeom>
        </p:spPr>
      </p:pic>
      <p:pic>
        <p:nvPicPr>
          <p:cNvPr id="5" name="Picture 4"/>
          <p:cNvPicPr>
            <a:picLocks noChangeAspect="1"/>
          </p:cNvPicPr>
          <p:nvPr/>
        </p:nvPicPr>
        <p:blipFill rotWithShape="1">
          <a:blip r:embed="rId4"/>
          <a:srcRect r="32921"/>
          <a:stretch/>
        </p:blipFill>
        <p:spPr>
          <a:xfrm>
            <a:off x="10675619" y="99556"/>
            <a:ext cx="1434557" cy="899548"/>
          </a:xfrm>
          <a:prstGeom prst="rect">
            <a:avLst/>
          </a:prstGeom>
        </p:spPr>
      </p:pic>
      <p:sp>
        <p:nvSpPr>
          <p:cNvPr id="12" name="Rectangle 11"/>
          <p:cNvSpPr/>
          <p:nvPr/>
        </p:nvSpPr>
        <p:spPr>
          <a:xfrm>
            <a:off x="9624060" y="55880"/>
            <a:ext cx="2497546" cy="954654"/>
          </a:xfrm>
          <a:prstGeom prst="rect">
            <a:avLst/>
          </a:prstGeom>
          <a:noFill/>
          <a:ln w="28575">
            <a:solidFill>
              <a:schemeClr val="bg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13" name="TextBox 12"/>
          <p:cNvSpPr txBox="1"/>
          <p:nvPr/>
        </p:nvSpPr>
        <p:spPr>
          <a:xfrm>
            <a:off x="9612630" y="34248"/>
            <a:ext cx="1062990" cy="1015663"/>
          </a:xfrm>
          <a:prstGeom prst="rect">
            <a:avLst/>
          </a:prstGeom>
          <a:noFill/>
        </p:spPr>
        <p:txBody>
          <a:bodyPr wrap="square" rtlCol="0">
            <a:spAutoFit/>
          </a:bodyPr>
          <a:lstStyle/>
          <a:p>
            <a:r>
              <a:rPr lang="fi-FI" sz="1200" dirty="0" smtClean="0">
                <a:solidFill>
                  <a:prstClr val="black"/>
                </a:solidFill>
                <a:latin typeface="Arial" panose="020B0604020202020204" pitchFamily="34" charset="0"/>
                <a:cs typeface="Arial" panose="020B0604020202020204" pitchFamily="34" charset="0"/>
              </a:rPr>
              <a:t>Tulosta liikunnan seurauskortitharjoitusta varten!</a:t>
            </a:r>
            <a:endParaRPr lang="fi-FI" sz="12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8744364" y="-23664"/>
            <a:ext cx="843501"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10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3398" y="22819"/>
            <a:ext cx="198065" cy="193563"/>
          </a:xfrm>
          <a:prstGeom prst="rect">
            <a:avLst/>
          </a:prstGeom>
        </p:spPr>
      </p:pic>
      <p:sp>
        <p:nvSpPr>
          <p:cNvPr id="22" name="Rectangle 21"/>
          <p:cNvSpPr/>
          <p:nvPr/>
        </p:nvSpPr>
        <p:spPr>
          <a:xfrm>
            <a:off x="7696585" y="1287988"/>
            <a:ext cx="4263828" cy="4493538"/>
          </a:xfrm>
          <a:prstGeom prst="rect">
            <a:avLst/>
          </a:prstGeom>
        </p:spPr>
        <p:txBody>
          <a:bodyPr wrap="square">
            <a:spAutoFit/>
          </a:bodyPr>
          <a:lstStyle/>
          <a:p>
            <a:pPr>
              <a:spcBef>
                <a:spcPts val="600"/>
              </a:spcBef>
            </a:pPr>
            <a:r>
              <a:rPr lang="fi-FI" sz="1400" b="1" dirty="0">
                <a:solidFill>
                  <a:srgbClr val="E3001A"/>
                </a:solidFill>
                <a:latin typeface="Arial" panose="020B0604020202020204" pitchFamily="34" charset="0"/>
                <a:cs typeface="Arial" panose="020B0604020202020204" pitchFamily="34" charset="0"/>
              </a:rPr>
              <a:t>KOROSTA: </a:t>
            </a:r>
            <a:r>
              <a:rPr lang="fi-FI" sz="1400" b="1" dirty="0" smtClean="0">
                <a:solidFill>
                  <a:prstClr val="black"/>
                </a:solidFill>
                <a:latin typeface="Arial" panose="020B0604020202020204" pitchFamily="34" charset="0"/>
                <a:cs typeface="Arial" panose="020B0604020202020204" pitchFamily="34" charset="0"/>
              </a:rPr>
              <a:t>Motivaatio </a:t>
            </a:r>
            <a:r>
              <a:rPr lang="fi-FI" sz="1400" b="1" dirty="0">
                <a:solidFill>
                  <a:prstClr val="black"/>
                </a:solidFill>
                <a:latin typeface="Arial" panose="020B0604020202020204" pitchFamily="34" charset="0"/>
                <a:cs typeface="Arial" panose="020B0604020202020204" pitchFamily="34" charset="0"/>
              </a:rPr>
              <a:t>ei ole jotain mystistä: ”</a:t>
            </a:r>
            <a:r>
              <a:rPr lang="fi-FI" sz="1400" b="1" i="1" dirty="0">
                <a:solidFill>
                  <a:prstClr val="black"/>
                </a:solidFill>
                <a:latin typeface="Arial" panose="020B0604020202020204" pitchFamily="34" charset="0"/>
                <a:cs typeface="Arial" panose="020B0604020202020204" pitchFamily="34" charset="0"/>
              </a:rPr>
              <a:t>Mitä mieltä olette pitääkö motivaatiota aina jäädä odottelemaan? Aivan, eli ei. Liikkeellelähtö synnyttää motivaatiota, aina ei ENSIKSI tarvitse olla kovin motivoitunut vaan motivaatiota voi kehittää tekemisen kautta</a:t>
            </a:r>
            <a:r>
              <a:rPr lang="fi-FI" sz="1400" b="1" i="1" dirty="0" smtClean="0">
                <a:solidFill>
                  <a:prstClr val="black"/>
                </a:solidFill>
                <a:latin typeface="Arial" panose="020B0604020202020204" pitchFamily="34" charset="0"/>
                <a:cs typeface="Arial" panose="020B0604020202020204" pitchFamily="34" charset="0"/>
              </a:rPr>
              <a:t>.”</a:t>
            </a:r>
          </a:p>
          <a:p>
            <a:pPr marL="285750" indent="-2857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Eri </a:t>
            </a:r>
            <a:r>
              <a:rPr lang="fi-FI" sz="1400" dirty="0">
                <a:solidFill>
                  <a:prstClr val="black"/>
                </a:solidFill>
                <a:latin typeface="Arial" panose="020B0604020202020204" pitchFamily="34" charset="0"/>
                <a:cs typeface="Arial" panose="020B0604020202020204" pitchFamily="34" charset="0"/>
              </a:rPr>
              <a:t>ihmisiä ei innosta/motivoi samat asiat – esim. </a:t>
            </a:r>
            <a:r>
              <a:rPr lang="fi-FI" sz="1400" dirty="0" smtClean="0">
                <a:solidFill>
                  <a:prstClr val="black"/>
                </a:solidFill>
                <a:latin typeface="Arial" panose="020B0604020202020204" pitchFamily="34" charset="0"/>
                <a:cs typeface="Arial" panose="020B0604020202020204" pitchFamily="34" charset="0"/>
              </a:rPr>
              <a:t>kilpailu</a:t>
            </a:r>
          </a:p>
          <a:p>
            <a:pPr marL="285750" indent="-2857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Kaikki </a:t>
            </a:r>
            <a:r>
              <a:rPr lang="fi-FI" sz="1400" dirty="0">
                <a:solidFill>
                  <a:prstClr val="black"/>
                </a:solidFill>
                <a:latin typeface="Arial" panose="020B0604020202020204" pitchFamily="34" charset="0"/>
                <a:cs typeface="Arial" panose="020B0604020202020204" pitchFamily="34" charset="0"/>
              </a:rPr>
              <a:t>korteissa olevat seuraukset ovat faktoja </a:t>
            </a:r>
            <a:r>
              <a:rPr lang="fi-FI" sz="1400" dirty="0" smtClean="0">
                <a:solidFill>
                  <a:prstClr val="black"/>
                </a:solidFill>
                <a:latin typeface="Arial" panose="020B0604020202020204" pitchFamily="34" charset="0"/>
                <a:cs typeface="Arial" panose="020B0604020202020204" pitchFamily="34" charset="0"/>
              </a:rPr>
              <a:t/>
            </a:r>
            <a:br>
              <a:rPr lang="fi-FI" sz="1400" dirty="0" smtClean="0">
                <a:solidFill>
                  <a:prstClr val="black"/>
                </a:solidFill>
                <a:latin typeface="Arial" panose="020B0604020202020204" pitchFamily="34" charset="0"/>
                <a:cs typeface="Arial" panose="020B0604020202020204" pitchFamily="34" charset="0"/>
              </a:rPr>
            </a:br>
            <a:r>
              <a:rPr lang="fi-FI" sz="1400" dirty="0" smtClean="0">
                <a:solidFill>
                  <a:prstClr val="black"/>
                </a:solidFill>
                <a:latin typeface="Arial" panose="020B0604020202020204" pitchFamily="34" charset="0"/>
                <a:cs typeface="Arial" panose="020B0604020202020204" pitchFamily="34" charset="0"/>
              </a:rPr>
              <a:t>– </a:t>
            </a:r>
            <a:r>
              <a:rPr lang="fi-FI" sz="1400" dirty="0">
                <a:solidFill>
                  <a:prstClr val="black"/>
                </a:solidFill>
                <a:latin typeface="Arial" panose="020B0604020202020204" pitchFamily="34" charset="0"/>
                <a:cs typeface="Arial" panose="020B0604020202020204" pitchFamily="34" charset="0"/>
              </a:rPr>
              <a:t>perustuvat </a:t>
            </a:r>
            <a:r>
              <a:rPr lang="fi-FI" sz="1400" dirty="0" smtClean="0">
                <a:solidFill>
                  <a:prstClr val="black"/>
                </a:solidFill>
                <a:latin typeface="Arial" panose="020B0604020202020204" pitchFamily="34" charset="0"/>
                <a:cs typeface="Arial" panose="020B0604020202020204" pitchFamily="34" charset="0"/>
              </a:rPr>
              <a:t>tutkimukseen</a:t>
            </a:r>
          </a:p>
          <a:p>
            <a:pPr marL="285750" indent="-285750">
              <a:spcBef>
                <a:spcPts val="600"/>
              </a:spcBef>
              <a:buFont typeface="Arial" panose="020B0604020202020204" pitchFamily="34" charset="0"/>
              <a:buChar char="•"/>
            </a:pPr>
            <a:r>
              <a:rPr lang="fi-FI" sz="1400" dirty="0" smtClean="0">
                <a:solidFill>
                  <a:prstClr val="black"/>
                </a:solidFill>
                <a:latin typeface="Arial" panose="020B0604020202020204" pitchFamily="34" charset="0"/>
                <a:cs typeface="Arial" panose="020B0604020202020204" pitchFamily="34" charset="0"/>
              </a:rPr>
              <a:t>Arki- </a:t>
            </a:r>
            <a:r>
              <a:rPr lang="fi-FI" sz="1400" dirty="0">
                <a:solidFill>
                  <a:prstClr val="black"/>
                </a:solidFill>
                <a:latin typeface="Arial" panose="020B0604020202020204" pitchFamily="34" charset="0"/>
                <a:cs typeface="Arial" panose="020B0604020202020204" pitchFamily="34" charset="0"/>
              </a:rPr>
              <a:t>ja hyötyliikunnasta samoja hyviä hyötyjä (Huom. ei liikunnan HARRASTAMISTA, vaan tärkeää on liikkeellelähtö / liike / </a:t>
            </a:r>
            <a:r>
              <a:rPr lang="fi-FI" sz="1400" dirty="0" smtClean="0">
                <a:solidFill>
                  <a:prstClr val="black"/>
                </a:solidFill>
                <a:latin typeface="Arial" panose="020B0604020202020204" pitchFamily="34" charset="0"/>
                <a:cs typeface="Arial" panose="020B0604020202020204" pitchFamily="34" charset="0"/>
              </a:rPr>
              <a:t>aktiivisuus)</a:t>
            </a:r>
          </a:p>
          <a:p>
            <a:pPr marL="285750" indent="-285750">
              <a:spcBef>
                <a:spcPts val="600"/>
              </a:spcBef>
              <a:buFont typeface="Arial" panose="020B0604020202020204" pitchFamily="34" charset="0"/>
              <a:buChar char="•"/>
            </a:pPr>
            <a:r>
              <a:rPr lang="fi-FI" sz="1400" b="1" dirty="0" smtClean="0">
                <a:solidFill>
                  <a:srgbClr val="E3001A"/>
                </a:solidFill>
                <a:latin typeface="Arial" panose="020B0604020202020204" pitchFamily="34" charset="0"/>
                <a:cs typeface="Arial" panose="020B0604020202020204" pitchFamily="34" charset="0"/>
              </a:rPr>
              <a:t>HUOM! </a:t>
            </a:r>
            <a:r>
              <a:rPr lang="fi-FI" sz="1400" dirty="0">
                <a:solidFill>
                  <a:prstClr val="black"/>
                </a:solidFill>
                <a:latin typeface="Arial" panose="020B0604020202020204" pitchFamily="34" charset="0"/>
                <a:cs typeface="Arial" panose="020B0604020202020204" pitchFamily="34" charset="0"/>
              </a:rPr>
              <a:t>JOS joku tuo vahvasti esiin painonhallinnan tai siitä tulee keskustelua, niin älä torppaa, mutta korosta, että liikunnalla myös painonhallintaan liittymättömiä hyötyjä. </a:t>
            </a:r>
            <a:r>
              <a:rPr lang="fi-FI" sz="1400" u="sng" dirty="0" smtClean="0">
                <a:solidFill>
                  <a:prstClr val="black"/>
                </a:solidFill>
                <a:latin typeface="Arial" panose="020B0604020202020204" pitchFamily="34" charset="0"/>
                <a:cs typeface="Arial" panose="020B0604020202020204" pitchFamily="34" charset="0"/>
              </a:rPr>
              <a:t>MUUTEN </a:t>
            </a:r>
            <a:r>
              <a:rPr lang="fi-FI" sz="1400" u="sng" dirty="0">
                <a:solidFill>
                  <a:prstClr val="black"/>
                </a:solidFill>
                <a:latin typeface="Arial" panose="020B0604020202020204" pitchFamily="34" charset="0"/>
                <a:cs typeface="Arial" panose="020B0604020202020204" pitchFamily="34" charset="0"/>
              </a:rPr>
              <a:t>ÄLÄ TUO PAINOA AKTIIVISESTI ESIIN, KOSKA EI </a:t>
            </a:r>
            <a:r>
              <a:rPr lang="fi-FI" sz="1400" u="sng" dirty="0" smtClean="0">
                <a:solidFill>
                  <a:prstClr val="black"/>
                </a:solidFill>
                <a:latin typeface="Arial" panose="020B0604020202020204" pitchFamily="34" charset="0"/>
                <a:cs typeface="Arial" panose="020B0604020202020204" pitchFamily="34" charset="0"/>
              </a:rPr>
              <a:t>OLE LAIHDUTUSOHJELMA</a:t>
            </a:r>
            <a:r>
              <a:rPr lang="fi-FI" sz="1400" u="sng" dirty="0">
                <a:solidFill>
                  <a:prstClr val="black"/>
                </a:solidFill>
                <a:latin typeface="Arial" panose="020B0604020202020204" pitchFamily="34" charset="0"/>
                <a:cs typeface="Arial" panose="020B0604020202020204" pitchFamily="34" charset="0"/>
              </a:rPr>
              <a:t>.</a:t>
            </a:r>
          </a:p>
        </p:txBody>
      </p:sp>
      <p:sp>
        <p:nvSpPr>
          <p:cNvPr id="23" name="Rectangle 22"/>
          <p:cNvSpPr/>
          <p:nvPr/>
        </p:nvSpPr>
        <p:spPr>
          <a:xfrm>
            <a:off x="139958" y="2790712"/>
            <a:ext cx="7302242" cy="3277820"/>
          </a:xfrm>
          <a:prstGeom prst="rect">
            <a:avLst/>
          </a:prstGeom>
        </p:spPr>
        <p:txBody>
          <a:bodyPr wrap="square">
            <a:spAutoFit/>
          </a:bodyPr>
          <a:lstStyle/>
          <a:p>
            <a:pPr>
              <a:spcBef>
                <a:spcPts val="600"/>
              </a:spcBef>
            </a:pPr>
            <a:r>
              <a:rPr lang="fi-FI" sz="1400" b="1" dirty="0">
                <a:solidFill>
                  <a:prstClr val="black"/>
                </a:solidFill>
                <a:latin typeface="Arial Black" panose="020B0A04020102020204" pitchFamily="34" charset="0"/>
                <a:cs typeface="Arial" panose="020B0604020202020204" pitchFamily="34" charset="0"/>
              </a:rPr>
              <a:t>TOIMINTA: </a:t>
            </a:r>
            <a:r>
              <a:rPr lang="fi-FI" sz="1400" dirty="0">
                <a:solidFill>
                  <a:prstClr val="black"/>
                </a:solidFill>
                <a:latin typeface="Arial" panose="020B0604020202020204" pitchFamily="34" charset="0"/>
                <a:cs typeface="Arial" panose="020B0604020202020204" pitchFamily="34" charset="0"/>
              </a:rPr>
              <a:t>Liikunnan seurauksia kuvaavat kortit on jaettu pöydälle. Opiskelijat </a:t>
            </a:r>
            <a:r>
              <a:rPr lang="fi-FI" sz="1400" dirty="0" smtClean="0">
                <a:solidFill>
                  <a:prstClr val="black"/>
                </a:solidFill>
                <a:latin typeface="Arial" panose="020B0604020202020204" pitchFamily="34" charset="0"/>
                <a:cs typeface="Arial" panose="020B0604020202020204" pitchFamily="34" charset="0"/>
              </a:rPr>
              <a:t>valitsevat </a:t>
            </a:r>
            <a:r>
              <a:rPr lang="fi-FI" sz="1400" dirty="0">
                <a:solidFill>
                  <a:prstClr val="black"/>
                </a:solidFill>
                <a:latin typeface="Arial" panose="020B0604020202020204" pitchFamily="34" charset="0"/>
                <a:cs typeface="Arial" panose="020B0604020202020204" pitchFamily="34" charset="0"/>
              </a:rPr>
              <a:t>kortin, joka kuvaa heille tärkeimpiä syitä liikkua. Jokainen kertoo valitsemastaan kortista koko ryhmälle. </a:t>
            </a:r>
          </a:p>
          <a:p>
            <a:pPr marL="285750" indent="-285750">
              <a:spcBef>
                <a:spcPts val="600"/>
              </a:spcBef>
              <a:buFont typeface="Arial" panose="020B0604020202020204" pitchFamily="34" charset="0"/>
              <a:buChar char="•"/>
            </a:pPr>
            <a:r>
              <a:rPr lang="fi-FI" sz="1400" dirty="0">
                <a:solidFill>
                  <a:prstClr val="black"/>
                </a:solidFill>
                <a:latin typeface="Arial" panose="020B0604020202020204" pitchFamily="34" charset="0"/>
                <a:cs typeface="Arial" panose="020B0604020202020204" pitchFamily="34" charset="0"/>
              </a:rPr>
              <a:t>Liikunnalla on monia paitsi pitkäaikaisia myös näitä </a:t>
            </a:r>
            <a:r>
              <a:rPr lang="fi-FI" sz="1400" u="sng" dirty="0">
                <a:solidFill>
                  <a:prstClr val="black"/>
                </a:solidFill>
                <a:latin typeface="Arial" panose="020B0604020202020204" pitchFamily="34" charset="0"/>
                <a:cs typeface="Arial" panose="020B0604020202020204" pitchFamily="34" charset="0"/>
              </a:rPr>
              <a:t>välittömiä</a:t>
            </a:r>
            <a:r>
              <a:rPr lang="fi-FI" sz="1400" dirty="0">
                <a:solidFill>
                  <a:prstClr val="black"/>
                </a:solidFill>
                <a:latin typeface="Arial" panose="020B0604020202020204" pitchFamily="34" charset="0"/>
                <a:cs typeface="Arial" panose="020B0604020202020204" pitchFamily="34" charset="0"/>
              </a:rPr>
              <a:t> hyötyjä. Valitse kortti/kortit, joka kuvaa </a:t>
            </a:r>
            <a:r>
              <a:rPr lang="fi-FI" sz="1400" u="sng" dirty="0">
                <a:solidFill>
                  <a:prstClr val="black"/>
                </a:solidFill>
                <a:latin typeface="Arial" panose="020B0604020202020204" pitchFamily="34" charset="0"/>
                <a:cs typeface="Arial" panose="020B0604020202020204" pitchFamily="34" charset="0"/>
              </a:rPr>
              <a:t>sinulle</a:t>
            </a:r>
            <a:r>
              <a:rPr lang="fi-FI" sz="1400" dirty="0">
                <a:solidFill>
                  <a:prstClr val="black"/>
                </a:solidFill>
                <a:latin typeface="Arial" panose="020B0604020202020204" pitchFamily="34" charset="0"/>
                <a:cs typeface="Arial" panose="020B0604020202020204" pitchFamily="34" charset="0"/>
              </a:rPr>
              <a:t> tärkeitä syitä liikkua. </a:t>
            </a:r>
            <a:r>
              <a:rPr lang="fi-FI" sz="1400" b="1" dirty="0">
                <a:solidFill>
                  <a:prstClr val="black"/>
                </a:solidFill>
                <a:latin typeface="Arial" panose="020B0604020202020204" pitchFamily="34" charset="0"/>
                <a:cs typeface="Arial" panose="020B0604020202020204" pitchFamily="34" charset="0"/>
              </a:rPr>
              <a:t>Vaikket tällä hetkellä harrastaisi minkäänlaista liikuntaa, voit miettiä, mikä olisi sinulle merkittävä syy aloittaa</a:t>
            </a:r>
            <a:r>
              <a:rPr lang="fi-FI" sz="1400" dirty="0">
                <a:solidFill>
                  <a:prstClr val="black"/>
                </a:solidFill>
                <a:latin typeface="Arial" panose="020B0604020202020204" pitchFamily="34" charset="0"/>
                <a:cs typeface="Arial" panose="020B0604020202020204" pitchFamily="34" charset="0"/>
              </a:rPr>
              <a:t>.</a:t>
            </a:r>
            <a:r>
              <a:rPr lang="fi-FI" sz="1400" dirty="0">
                <a:solidFill>
                  <a:prstClr val="black"/>
                </a:solidFill>
                <a:latin typeface="Arial Black" panose="020B0A04020102020204" pitchFamily="34" charset="0"/>
                <a:cs typeface="Arial" panose="020B0604020202020204" pitchFamily="34" charset="0"/>
              </a:rPr>
              <a:t> </a:t>
            </a:r>
            <a:r>
              <a:rPr lang="fi-FI" sz="1400" dirty="0">
                <a:solidFill>
                  <a:prstClr val="black"/>
                </a:solidFill>
                <a:latin typeface="Arial" panose="020B0604020202020204" pitchFamily="34" charset="0"/>
                <a:cs typeface="Arial" panose="020B0604020202020204" pitchFamily="34" charset="0"/>
              </a:rPr>
              <a:t>(2 min) </a:t>
            </a:r>
          </a:p>
          <a:p>
            <a:pPr marL="285750" indent="-285750">
              <a:spcBef>
                <a:spcPts val="600"/>
              </a:spcBef>
              <a:buFont typeface="Arial" panose="020B0604020202020204" pitchFamily="34" charset="0"/>
              <a:buChar char="•"/>
            </a:pPr>
            <a:r>
              <a:rPr lang="fi-FI" sz="1400" dirty="0">
                <a:solidFill>
                  <a:prstClr val="black"/>
                </a:solidFill>
                <a:latin typeface="Arial" panose="020B0604020202020204" pitchFamily="34" charset="0"/>
                <a:cs typeface="Arial" panose="020B0604020202020204" pitchFamily="34" charset="0"/>
              </a:rPr>
              <a:t> Minkä kortin valitsit ja miksi? </a:t>
            </a:r>
          </a:p>
          <a:p>
            <a:pPr marL="742950" lvl="1" indent="-285750">
              <a:spcBef>
                <a:spcPts val="600"/>
              </a:spcBef>
              <a:buFont typeface="Arial" panose="020B0604020202020204" pitchFamily="34" charset="0"/>
              <a:buChar char="•"/>
            </a:pPr>
            <a:r>
              <a:rPr lang="fi-FI" sz="1400" dirty="0">
                <a:solidFill>
                  <a:prstClr val="black"/>
                </a:solidFill>
                <a:latin typeface="Arial" panose="020B0604020202020204" pitchFamily="34" charset="0"/>
                <a:cs typeface="Arial" panose="020B0604020202020204" pitchFamily="34" charset="0"/>
              </a:rPr>
              <a:t>Oletteko muut huomanneet ko. seurauksia?</a:t>
            </a:r>
          </a:p>
          <a:p>
            <a:pPr marL="285750" indent="-285750">
              <a:spcBef>
                <a:spcPts val="600"/>
              </a:spcBef>
              <a:buFont typeface="Arial" panose="020B0604020202020204" pitchFamily="34" charset="0"/>
              <a:buChar char="•"/>
            </a:pPr>
            <a:r>
              <a:rPr lang="fi-FI" sz="1400" b="1" dirty="0">
                <a:solidFill>
                  <a:prstClr val="black"/>
                </a:solidFill>
                <a:latin typeface="Arial" panose="020B0604020202020204" pitchFamily="34" charset="0"/>
                <a:cs typeface="Arial" panose="020B0604020202020204" pitchFamily="34" charset="0"/>
              </a:rPr>
              <a:t>Liikunnasta ei aina tule välittömästi hyvä olo, eivätkä kaikki nauti suunnattomasti liikunnasta – toisinaan myönteiset  seuraukset ja syyt liikkua löytyvät muualta. </a:t>
            </a:r>
          </a:p>
          <a:p>
            <a:pPr marL="285750" indent="-285750">
              <a:spcBef>
                <a:spcPts val="600"/>
              </a:spcBef>
              <a:buFont typeface="Arial" panose="020B0604020202020204" pitchFamily="34" charset="0"/>
              <a:buChar char="•"/>
            </a:pPr>
            <a:r>
              <a:rPr lang="fi-FI" sz="1400" dirty="0">
                <a:solidFill>
                  <a:prstClr val="black"/>
                </a:solidFill>
                <a:latin typeface="Arial" panose="020B0604020202020204" pitchFamily="34" charset="0"/>
                <a:cs typeface="Arial" panose="020B0604020202020204" pitchFamily="34" charset="0"/>
              </a:rPr>
              <a:t>Toisaalta, jos liikunta ei tunnu mukavalta voi olla, ettet ole vielä löytänyt omaa lajiasi (kuntosali tai juokseminen ei välttämättä sovi kaikille). Miten oman lajin voi löytää? </a:t>
            </a:r>
          </a:p>
        </p:txBody>
      </p:sp>
    </p:spTree>
    <p:extLst>
      <p:ext uri="{BB962C8B-B14F-4D97-AF65-F5344CB8AC3E}">
        <p14:creationId xmlns:p14="http://schemas.microsoft.com/office/powerpoint/2010/main" val="3882300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a:xfrm>
            <a:off x="464457" y="739549"/>
            <a:ext cx="10914743" cy="1829520"/>
          </a:xfrm>
        </p:spPr>
        <p:txBody>
          <a:bodyPr anchor="t">
            <a:normAutofit/>
          </a:bodyPr>
          <a:lstStyle/>
          <a:p>
            <a:pPr algn="l"/>
            <a:r>
              <a:rPr lang="fi-FI" sz="8000" b="1" dirty="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fi-FI" sz="8000" b="1" dirty="0" smtClean="0">
                <a:ln w="1905"/>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fi-FI" sz="8000" b="1" dirty="0" smtClean="0">
                <a:ln w="1905"/>
                <a:effectLst>
                  <a:outerShdw blurRad="38100" dist="38100" dir="2700000" algn="tl">
                    <a:srgbClr val="000000">
                      <a:alpha val="43137"/>
                    </a:srgbClr>
                  </a:outerShdw>
                </a:effectLst>
                <a:latin typeface="Arial" panose="020B0604020202020204" pitchFamily="34" charset="0"/>
                <a:cs typeface="Arial" panose="020B0604020202020204" pitchFamily="34" charset="0"/>
              </a:rPr>
              <a:t>LIIKUNTALUULOT</a:t>
            </a:r>
            <a:endParaRPr lang="fi-FI" b="1" dirty="0">
              <a:ln w="1905"/>
              <a:effectLst>
                <a:innerShdw blurRad="69850" dist="43180" dir="5400000">
                  <a:srgbClr val="000000">
                    <a:alpha val="65000"/>
                  </a:srgbClr>
                </a:innerShdw>
              </a:effectLst>
              <a:latin typeface="Arial" panose="020B0604020202020204" pitchFamily="34" charset="0"/>
              <a:cs typeface="Arial" panose="020B0604020202020204" pitchFamily="34" charset="0"/>
            </a:endParaRPr>
          </a:p>
        </p:txBody>
      </p:sp>
      <p:sp>
        <p:nvSpPr>
          <p:cNvPr id="2" name="AutoShape 2" descr="https://webmail.helsinki.fi/horde/imp/view.php?actionID=view_attach&amp;id=3.2&amp;muid=%7B30%7DINBOX.Mainostoimistoyhteisty%C3%B654&amp;view_token=_4CltuGll4mR6sNfVJIXfg8&amp;uniq=1397459738635"/>
          <p:cNvSpPr>
            <a:spLocks noChangeAspect="1" noChangeArrowheads="1"/>
          </p:cNvSpPr>
          <p:nvPr/>
        </p:nvSpPr>
        <p:spPr bwMode="auto">
          <a:xfrm>
            <a:off x="1679575" y="-693738"/>
            <a:ext cx="6648450" cy="1447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latin typeface="Arial" panose="020B0604020202020204" pitchFamily="34" charset="0"/>
              <a:cs typeface="Arial" panose="020B0604020202020204" pitchFamily="34" charset="0"/>
            </a:endParaRPr>
          </a:p>
        </p:txBody>
      </p:sp>
      <p:sp>
        <p:nvSpPr>
          <p:cNvPr id="4" name="AutoShape 6" descr="https://webmail.helsinki.fi/horde/imp/view.php?actionID=view_attach&amp;id=4.2&amp;muid=%7B30%7DINBOX.Mainostoimistoyhteisty%C3%B654&amp;view_token=_4CltuGll4mR6sNfVJIXfg8&amp;uniq=1397459743132"/>
          <p:cNvSpPr>
            <a:spLocks noChangeAspect="1" noChangeArrowheads="1"/>
          </p:cNvSpPr>
          <p:nvPr/>
        </p:nvSpPr>
        <p:spPr bwMode="auto">
          <a:xfrm>
            <a:off x="1631504" y="-2094250"/>
            <a:ext cx="664845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solidFill>
                <a:prstClr val="white"/>
              </a:solidFill>
              <a:latin typeface="Arial" panose="020B0604020202020204" pitchFamily="34" charset="0"/>
              <a:cs typeface="Arial" panose="020B0604020202020204" pitchFamily="34" charset="0"/>
            </a:endParaRPr>
          </a:p>
        </p:txBody>
      </p:sp>
      <p:pic>
        <p:nvPicPr>
          <p:cNvPr id="6" name="Picture 3" descr="P:\h720\letsmoveit\PunkHelsinki\Materiaalikansio\Valkoinen logo\LETSMOVEIT_VALK_KESKITET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605990"/>
            <a:ext cx="12192000" cy="2492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31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69155" y="1157968"/>
            <a:ext cx="10144845" cy="12423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
        <p:nvSpPr>
          <p:cNvPr id="7" name="Content Placeholder 6"/>
          <p:cNvSpPr>
            <a:spLocks noGrp="1"/>
          </p:cNvSpPr>
          <p:nvPr>
            <p:ph idx="1"/>
          </p:nvPr>
        </p:nvSpPr>
        <p:spPr/>
        <p:txBody>
          <a:bodyPr>
            <a:noAutofit/>
          </a:bodyPr>
          <a:lstStyle/>
          <a:p>
            <a:pPr marL="0" indent="0">
              <a:buNone/>
            </a:pPr>
            <a:r>
              <a:rPr lang="fi-FI" b="1" dirty="0" smtClean="0">
                <a:latin typeface="Arial Black" panose="020B0A04020102020204" pitchFamily="34" charset="0"/>
              </a:rPr>
              <a:t>TAVOITE:</a:t>
            </a:r>
            <a:endParaRPr lang="fi-FI" dirty="0">
              <a:latin typeface="Arial Black" panose="020B0A04020102020204" pitchFamily="34" charset="0"/>
            </a:endParaRPr>
          </a:p>
          <a:p>
            <a:pPr marL="342900" indent="-342900">
              <a:buFont typeface="+mj-lt"/>
              <a:buAutoNum type="arabicParenR"/>
            </a:pPr>
            <a:r>
              <a:rPr lang="fi-FI" dirty="0"/>
              <a:t>Nuoret oppivat suhtautumaan kriittisesti mediakuvaston epärealistisiin kehonkuva- ja liikuntavaatimuksiin</a:t>
            </a:r>
          </a:p>
          <a:p>
            <a:pPr marL="342900" indent="-342900">
              <a:buFont typeface="+mj-lt"/>
              <a:buAutoNum type="arabicParenR"/>
            </a:pPr>
            <a:r>
              <a:rPr lang="fi-FI" dirty="0"/>
              <a:t>Vahvistetaan turvallisen harjoittelun viestejä ja liikunnan myönteisiä tulosodotuksia (jotka eivät liity ainoastaan ulkonäköön)</a:t>
            </a:r>
          </a:p>
          <a:p>
            <a:pPr marL="342900" indent="-342900">
              <a:buFont typeface="+mj-lt"/>
              <a:buAutoNum type="arabicParenR"/>
            </a:pPr>
            <a:r>
              <a:rPr lang="fi-FI" dirty="0"/>
              <a:t>Liikuntavammojen ja epätarkoituksenmukaisen liikuntaideaalin omaksumisen ehkäisy</a:t>
            </a:r>
          </a:p>
          <a:p>
            <a:pPr marL="0" indent="0">
              <a:buNone/>
            </a:pPr>
            <a:r>
              <a:rPr lang="fi-FI" b="1" dirty="0"/>
              <a:t/>
            </a:r>
            <a:br>
              <a:rPr lang="fi-FI" b="1" dirty="0"/>
            </a:br>
            <a:r>
              <a:rPr lang="fi-FI" b="1" dirty="0" smtClean="0">
                <a:latin typeface="Arial Black" panose="020B0A04020102020204" pitchFamily="34" charset="0"/>
              </a:rPr>
              <a:t>TOIMINTA</a:t>
            </a:r>
            <a:r>
              <a:rPr lang="fi-FI" b="1" dirty="0">
                <a:latin typeface="Arial Black" panose="020B0A04020102020204" pitchFamily="34" charset="0"/>
              </a:rPr>
              <a:t>: </a:t>
            </a:r>
            <a:r>
              <a:rPr lang="fi-FI" dirty="0"/>
              <a:t>Opiskelijat jakautuvat 4 pienryhmään. Ryhmät saavat kukin yhden liikuntaluulolapun. Tällä lapulla on esitetty ”</a:t>
            </a:r>
            <a:r>
              <a:rPr lang="fi-FI" dirty="0" err="1"/>
              <a:t>fitspiration</a:t>
            </a:r>
            <a:r>
              <a:rPr lang="fi-FI" dirty="0"/>
              <a:t>”-teksti ja kuva, jotka sotivat turvallisen harjoittelun periaatteita vastaan tai voimistavat epärealistisia kehonkuvaan liittyviä mediaviestejä. 5 minuutin ryhmätyöskentelyn jälkeen kuvien väärät viestit puretaan koko ryhmän kesken</a:t>
            </a:r>
          </a:p>
          <a:p>
            <a:r>
              <a:rPr lang="fi-FI" dirty="0"/>
              <a:t>Tänään puhutaan hiukan meille kullekin sopivista liikuntatavoitteista. Tähän liittyen meillä on nyt luvassa ensin tällainen liikuntaluuloharjoitus (näytä monisteet). </a:t>
            </a:r>
          </a:p>
          <a:p>
            <a:r>
              <a:rPr lang="fi-FI" dirty="0"/>
              <a:t>Jaan teille nyt esim. mediassa paljon esillä oleviin erilaisiin liikuntaluuloihin liittyviä kuvia ja viestejä.</a:t>
            </a:r>
            <a:r>
              <a:rPr lang="fi-FI" b="1" dirty="0"/>
              <a:t> Kuvat pyrkivät kannustamaan liikuntaan, mutta tarkoitus ei aina pyhitä keinoja. Niissä on jotain pielessä, kun mietitään tavallisia liikkujia. </a:t>
            </a:r>
            <a:r>
              <a:rPr lang="fi-FI" dirty="0"/>
              <a:t>Teidän tehtävä on kertoa näkemyksenne</a:t>
            </a:r>
          </a:p>
          <a:p>
            <a:pPr lvl="1"/>
            <a:r>
              <a:rPr lang="fi-FI" dirty="0"/>
              <a:t>Mitä kuvalla ja tekstillä yritetään sanoa </a:t>
            </a:r>
          </a:p>
          <a:p>
            <a:pPr lvl="1"/>
            <a:r>
              <a:rPr lang="fi-FI" dirty="0"/>
              <a:t>Miten nuori tällaisen viestin ymmärtää ja ottaa vastaan </a:t>
            </a:r>
          </a:p>
          <a:p>
            <a:pPr lvl="1"/>
            <a:r>
              <a:rPr lang="fi-FI" dirty="0"/>
              <a:t>Mikä olisi teidän mielestänne vastuullisempi, turvallisempi ja inhimillisempi viesti? Voitte halutessanne vaikka muotoilla viestin kokonaan uusiksi / muotoilla oman liikuntaan kannustavan viestinne. </a:t>
            </a:r>
          </a:p>
          <a:p>
            <a:pPr marL="0" indent="0">
              <a:buNone/>
            </a:pPr>
            <a:r>
              <a:rPr lang="fi-FI" b="1" dirty="0">
                <a:latin typeface="Arial Black" panose="020B0A04020102020204" pitchFamily="34" charset="0"/>
              </a:rPr>
              <a:t>PARIPORINA</a:t>
            </a:r>
            <a:r>
              <a:rPr lang="fi-FI" b="1" dirty="0"/>
              <a:t> </a:t>
            </a:r>
            <a:r>
              <a:rPr lang="fi-FI" dirty="0" smtClean="0"/>
              <a:t>5 min</a:t>
            </a:r>
            <a:endParaRPr lang="fi-FI" dirty="0"/>
          </a:p>
          <a:p>
            <a:pPr marL="0" indent="0">
              <a:buNone/>
            </a:pPr>
            <a:endParaRPr lang="fi-FI" b="1" dirty="0" smtClean="0"/>
          </a:p>
          <a:p>
            <a:pPr marL="0" indent="0">
              <a:buNone/>
            </a:pPr>
            <a:r>
              <a:rPr lang="fi-FI" b="1" dirty="0" smtClean="0">
                <a:solidFill>
                  <a:srgbClr val="F79520"/>
                </a:solidFill>
                <a:latin typeface="Arial Black" panose="020B0A04020102020204" pitchFamily="34" charset="0"/>
              </a:rPr>
              <a:t>MUISTA</a:t>
            </a:r>
            <a:r>
              <a:rPr lang="fi-FI" b="1" dirty="0">
                <a:solidFill>
                  <a:srgbClr val="F79520"/>
                </a:solidFill>
                <a:latin typeface="Arial Black" panose="020B0A04020102020204" pitchFamily="34" charset="0"/>
              </a:rPr>
              <a:t>! </a:t>
            </a:r>
            <a:r>
              <a:rPr lang="fi-FI" b="1" dirty="0">
                <a:latin typeface="Arial Black" panose="020B0A04020102020204" pitchFamily="34" charset="0"/>
              </a:rPr>
              <a:t>Hyväksy ja tunnusta nuorten näkökulmat vaikka ne poikkeaisivat omistasi / ohjelman tavoitteista. </a:t>
            </a:r>
            <a:r>
              <a:rPr lang="fi-FI" b="1" dirty="0" smtClean="0">
                <a:latin typeface="Arial Black" panose="020B0A04020102020204" pitchFamily="34" charset="0"/>
              </a:rPr>
              <a:t/>
            </a:r>
            <a:br>
              <a:rPr lang="fi-FI" b="1" dirty="0" smtClean="0">
                <a:latin typeface="Arial Black" panose="020B0A04020102020204" pitchFamily="34" charset="0"/>
              </a:rPr>
            </a:br>
            <a:r>
              <a:rPr lang="fi-FI" b="1" dirty="0" smtClean="0">
                <a:latin typeface="Arial Black" panose="020B0A04020102020204" pitchFamily="34" charset="0"/>
              </a:rPr>
              <a:t>Silti </a:t>
            </a:r>
            <a:r>
              <a:rPr lang="fi-FI" b="1" dirty="0">
                <a:latin typeface="Arial Black" panose="020B0A04020102020204" pitchFamily="34" charset="0"/>
              </a:rPr>
              <a:t>luuloja 1&amp;2 läpikäydessä voi olla johdatteleva, jotta viestit tulevat esiin. </a:t>
            </a:r>
          </a:p>
          <a:p>
            <a:pPr marL="0" indent="0">
              <a:buNone/>
            </a:pPr>
            <a:endParaRPr lang="fi-FI" sz="1800" b="1" dirty="0"/>
          </a:p>
          <a:p>
            <a:endParaRPr lang="fi-FI" dirty="0"/>
          </a:p>
        </p:txBody>
      </p:sp>
      <p:sp>
        <p:nvSpPr>
          <p:cNvPr id="2" name="Otsikko 1"/>
          <p:cNvSpPr>
            <a:spLocks noGrp="1"/>
          </p:cNvSpPr>
          <p:nvPr>
            <p:ph type="title"/>
          </p:nvPr>
        </p:nvSpPr>
        <p:spPr>
          <a:xfrm>
            <a:off x="254642" y="335185"/>
            <a:ext cx="6082658" cy="506643"/>
          </a:xfrm>
        </p:spPr>
        <p:txBody>
          <a:bodyPr>
            <a:noAutofit/>
          </a:bodyPr>
          <a:lstStyle/>
          <a:p>
            <a:r>
              <a:rPr lang="fi-FI" sz="3200" b="1" noProof="0" dirty="0" smtClean="0">
                <a:latin typeface="Arial Black" panose="020B0A04020102020204" pitchFamily="34" charset="0"/>
                <a:cs typeface="Arial" panose="020B0604020202020204" pitchFamily="34" charset="0"/>
              </a:rPr>
              <a:t>LIIKUNTALUULOT</a:t>
            </a:r>
            <a:endParaRPr lang="fi-FI" sz="2400" b="1" noProof="0" dirty="0">
              <a:solidFill>
                <a:srgbClr val="FF0000"/>
              </a:solidFill>
              <a:latin typeface="Arial Black" panose="020B0A04020102020204" pitchFamily="34" charset="0"/>
              <a:cs typeface="Arial" panose="020B0604020202020204" pitchFamily="34" charset="0"/>
            </a:endParaRPr>
          </a:p>
        </p:txBody>
      </p:sp>
      <p:sp>
        <p:nvSpPr>
          <p:cNvPr id="8" name="Sisällön paikkamerkki 2"/>
          <p:cNvSpPr txBox="1">
            <a:spLocks/>
          </p:cNvSpPr>
          <p:nvPr/>
        </p:nvSpPr>
        <p:spPr>
          <a:xfrm>
            <a:off x="162046" y="1429555"/>
            <a:ext cx="11713431" cy="542844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sz="1800" b="1" dirty="0" smtClean="0">
              <a:solidFill>
                <a:prstClr val="black"/>
              </a:solidFill>
              <a:latin typeface="Arial" panose="020B0604020202020204" pitchFamily="34" charset="0"/>
              <a:cs typeface="Arial" panose="020B0604020202020204" pitchFamily="34" charset="0"/>
            </a:endParaRPr>
          </a:p>
        </p:txBody>
      </p:sp>
      <p:pic>
        <p:nvPicPr>
          <p:cNvPr id="3" name="Kuva 2"/>
          <p:cNvPicPr>
            <a:picLocks noChangeAspect="1"/>
          </p:cNvPicPr>
          <p:nvPr/>
        </p:nvPicPr>
        <p:blipFill>
          <a:blip r:embed="rId3"/>
          <a:stretch>
            <a:fillRect/>
          </a:stretch>
        </p:blipFill>
        <p:spPr>
          <a:xfrm>
            <a:off x="10861578" y="93649"/>
            <a:ext cx="1232541" cy="930781"/>
          </a:xfrm>
          <a:prstGeom prst="rect">
            <a:avLst/>
          </a:prstGeom>
        </p:spPr>
      </p:pic>
      <p:pic>
        <p:nvPicPr>
          <p:cNvPr id="4" name="Kuva 3"/>
          <p:cNvPicPr>
            <a:picLocks noChangeAspect="1"/>
          </p:cNvPicPr>
          <p:nvPr/>
        </p:nvPicPr>
        <p:blipFill>
          <a:blip r:embed="rId4"/>
          <a:stretch>
            <a:fillRect/>
          </a:stretch>
        </p:blipFill>
        <p:spPr>
          <a:xfrm>
            <a:off x="9444061" y="91393"/>
            <a:ext cx="1346385" cy="930781"/>
          </a:xfrm>
          <a:prstGeom prst="rect">
            <a:avLst/>
          </a:prstGeom>
        </p:spPr>
      </p:pic>
      <p:sp>
        <p:nvSpPr>
          <p:cNvPr id="12" name="Rectangle 11"/>
          <p:cNvSpPr/>
          <p:nvPr/>
        </p:nvSpPr>
        <p:spPr>
          <a:xfrm>
            <a:off x="8576817" y="6346"/>
            <a:ext cx="843501"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15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93266" y="48940"/>
            <a:ext cx="198065" cy="193563"/>
          </a:xfrm>
          <a:prstGeom prst="rect">
            <a:avLst/>
          </a:prstGeom>
        </p:spPr>
      </p:pic>
      <p:sp>
        <p:nvSpPr>
          <p:cNvPr id="14" name="Rectangle 13"/>
          <p:cNvSpPr/>
          <p:nvPr/>
        </p:nvSpPr>
        <p:spPr>
          <a:xfrm>
            <a:off x="9401692" y="44322"/>
            <a:ext cx="2750859" cy="1035332"/>
          </a:xfrm>
          <a:prstGeom prst="rect">
            <a:avLst/>
          </a:prstGeom>
          <a:noFill/>
          <a:ln w="28575">
            <a:solidFill>
              <a:srgbClr val="F795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4103959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b="1" noProof="0" dirty="0" smtClean="0">
                <a:latin typeface="Arial Black" panose="020B0A04020102020204" pitchFamily="34" charset="0"/>
                <a:cs typeface="Arial" panose="020B0604020202020204" pitchFamily="34" charset="0"/>
              </a:rPr>
              <a:t>LIIKUNTALUULOT </a:t>
            </a:r>
            <a:r>
              <a:rPr lang="fi-FI" sz="2800" b="1" noProof="0" dirty="0" smtClean="0">
                <a:cs typeface="Arial" panose="020B0604020202020204" pitchFamily="34" charset="0"/>
              </a:rPr>
              <a:t>– Liikuntaluulo 1</a:t>
            </a:r>
            <a:endParaRPr lang="fi-FI" sz="2800" b="1" noProof="0" dirty="0">
              <a:solidFill>
                <a:srgbClr val="FF0000"/>
              </a:solidFill>
              <a:cs typeface="Arial" panose="020B0604020202020204" pitchFamily="34" charset="0"/>
            </a:endParaRPr>
          </a:p>
        </p:txBody>
      </p:sp>
      <p:sp>
        <p:nvSpPr>
          <p:cNvPr id="6" name="Content Placeholder 5"/>
          <p:cNvSpPr>
            <a:spLocks noGrp="1"/>
          </p:cNvSpPr>
          <p:nvPr>
            <p:ph idx="1"/>
          </p:nvPr>
        </p:nvSpPr>
        <p:spPr/>
        <p:txBody>
          <a:bodyPr>
            <a:normAutofit/>
          </a:bodyPr>
          <a:lstStyle/>
          <a:p>
            <a:pPr marL="0" indent="0">
              <a:buNone/>
            </a:pPr>
            <a:r>
              <a:rPr lang="fi-FI" b="1" dirty="0">
                <a:latin typeface="Arial Black" panose="020B0A04020102020204" pitchFamily="34" charset="0"/>
              </a:rPr>
              <a:t>Luulo 1: Väsymys on heikkoutta</a:t>
            </a:r>
          </a:p>
          <a:p>
            <a:pPr marL="285750" indent="-285750"/>
            <a:r>
              <a:rPr lang="fi-FI" dirty="0"/>
              <a:t>Hei aika loppui, kirjatkaa toki viimeiset ajatukset ylös. </a:t>
            </a:r>
          </a:p>
          <a:p>
            <a:pPr marL="285750" indent="-285750"/>
            <a:r>
              <a:rPr lang="fi-FI" dirty="0"/>
              <a:t>Aloitetaan yhteinen purku vaikka tästä harjoituksesta, jossa on tämä mies tangon kanssa (lue teksti ääneen) </a:t>
            </a:r>
          </a:p>
          <a:p>
            <a:pPr marL="285750" indent="-285750"/>
            <a:r>
              <a:rPr lang="fi-FI" dirty="0"/>
              <a:t>Mitä mieltä olette tämän lapun tavoitteista?</a:t>
            </a:r>
          </a:p>
          <a:p>
            <a:pPr marL="285750" lvl="0" indent="-285750"/>
            <a:r>
              <a:rPr lang="fi-FI" dirty="0">
                <a:solidFill>
                  <a:prstClr val="black"/>
                </a:solidFill>
              </a:rPr>
              <a:t>Tässä kuvassa väitetään, että pelkkä äärimmilleen viety treeni on hyvää treeniä – TÄMÄ EI OLE TOTTA! </a:t>
            </a:r>
          </a:p>
          <a:p>
            <a:pPr marL="1200150" lvl="2" indent="-285750">
              <a:buFont typeface="Wingdings" panose="05000000000000000000" pitchFamily="2" charset="2"/>
              <a:buChar char="à"/>
            </a:pPr>
            <a:r>
              <a:rPr lang="fi-FI" sz="1600" b="1" dirty="0">
                <a:solidFill>
                  <a:srgbClr val="F79520"/>
                </a:solidFill>
                <a:latin typeface="Arial Black" panose="020B0A04020102020204" pitchFamily="34" charset="0"/>
                <a:sym typeface="Wingdings" panose="05000000000000000000" pitchFamily="2" charset="2"/>
              </a:rPr>
              <a:t>REVI LAPPU </a:t>
            </a:r>
          </a:p>
          <a:p>
            <a:pPr lvl="2"/>
            <a:endParaRPr lang="fi-FI" b="1" dirty="0">
              <a:latin typeface="Arial Black" panose="020B0A04020102020204" pitchFamily="34" charset="0"/>
            </a:endParaRPr>
          </a:p>
          <a:p>
            <a:pPr marL="0" indent="0">
              <a:lnSpc>
                <a:spcPct val="150000"/>
              </a:lnSpc>
              <a:buNone/>
            </a:pPr>
            <a:r>
              <a:rPr lang="fi-FI" b="1" dirty="0">
                <a:latin typeface="Arial Black" panose="020B0A04020102020204" pitchFamily="34" charset="0"/>
              </a:rPr>
              <a:t>Pointteja, jotka olisi hyvä käydä ryhmän kanssa läpi: </a:t>
            </a:r>
            <a:endParaRPr lang="fi-FI" b="1" dirty="0">
              <a:solidFill>
                <a:srgbClr val="FF0000"/>
              </a:solidFill>
            </a:endParaRPr>
          </a:p>
          <a:p>
            <a:pPr marL="285750" indent="-285750">
              <a:lnSpc>
                <a:spcPct val="150000"/>
              </a:lnSpc>
            </a:pPr>
            <a:r>
              <a:rPr lang="fi-FI" dirty="0"/>
              <a:t>Treenisuunnitelmia ja -tavoitteita on hyvä olla olemassa, mutta kehon kuunteleminen on silti tärkeää! </a:t>
            </a:r>
          </a:p>
          <a:p>
            <a:pPr marL="285750" indent="-285750">
              <a:lnSpc>
                <a:spcPct val="150000"/>
              </a:lnSpc>
            </a:pPr>
            <a:r>
              <a:rPr lang="fi-FI" dirty="0"/>
              <a:t>Jutta </a:t>
            </a:r>
            <a:r>
              <a:rPr lang="fi-FI" dirty="0" err="1"/>
              <a:t>Gustafsbergin</a:t>
            </a:r>
            <a:r>
              <a:rPr lang="fi-FI" dirty="0"/>
              <a:t> ihmedieetit / Suurin Pudottaja -ohjelmat? Mikä niissä kenties on ongelmallista? Avusta: Ihmiset, jotka eivät ole aikaisemmin liikkuneet aloittavat 100-lasissa? Mitä mieltä olette tästä tyylistä?</a:t>
            </a:r>
          </a:p>
          <a:p>
            <a:pPr marL="285750" indent="-285750">
              <a:lnSpc>
                <a:spcPct val="150000"/>
              </a:lnSpc>
            </a:pPr>
            <a:r>
              <a:rPr lang="fi-FI" dirty="0"/>
              <a:t>Treeniin on hyvä lisätä ensin määrää ja sitten tehoja. Myös palauttava harjoittelu on tärkeää! </a:t>
            </a:r>
          </a:p>
          <a:p>
            <a:pPr marL="285750" indent="-285750">
              <a:lnSpc>
                <a:spcPct val="150000"/>
              </a:lnSpc>
            </a:pPr>
            <a:r>
              <a:rPr lang="fi-FI" dirty="0"/>
              <a:t>Jos ei ole aiempaa treenitaustaa, moni aloittaa liian kovaa ja ottaa liian tiukan startin – tätä viestiä on liikaa.</a:t>
            </a:r>
          </a:p>
          <a:p>
            <a:pPr marL="285750" indent="-285750">
              <a:lnSpc>
                <a:spcPct val="150000"/>
              </a:lnSpc>
            </a:pPr>
            <a:r>
              <a:rPr lang="fi-FI" dirty="0"/>
              <a:t>Jos olet uupunut, niin mitä siitä voi seurata? 1) valppaus vähenee ja tapaturmariski kasvaa, 2) paikat rikkoutuu, 3) masennusta, 4) muuta?</a:t>
            </a:r>
          </a:p>
          <a:p>
            <a:pPr marL="285750" indent="-285750">
              <a:lnSpc>
                <a:spcPct val="150000"/>
              </a:lnSpc>
            </a:pPr>
            <a:r>
              <a:rPr lang="fi-FI" dirty="0"/>
              <a:t>Miten nämä tekstit voisi korvata? (Jos olet liian väsynyt, lepää; Väsymys on normaalia; Älä treenaa raivolla)</a:t>
            </a:r>
          </a:p>
          <a:p>
            <a:endParaRPr lang="fi-FI" dirty="0"/>
          </a:p>
        </p:txBody>
      </p:sp>
      <p:sp>
        <p:nvSpPr>
          <p:cNvPr id="8" name="Sisällön paikkamerkki 2"/>
          <p:cNvSpPr txBox="1">
            <a:spLocks/>
          </p:cNvSpPr>
          <p:nvPr/>
        </p:nvSpPr>
        <p:spPr>
          <a:xfrm>
            <a:off x="181975" y="878570"/>
            <a:ext cx="10986654" cy="4747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dirty="0">
              <a:solidFill>
                <a:prstClr val="black"/>
              </a:solidFill>
            </a:endParaRPr>
          </a:p>
        </p:txBody>
      </p:sp>
      <p:pic>
        <p:nvPicPr>
          <p:cNvPr id="3" name="Kuva 2"/>
          <p:cNvPicPr>
            <a:picLocks noChangeAspect="1"/>
          </p:cNvPicPr>
          <p:nvPr/>
        </p:nvPicPr>
        <p:blipFill>
          <a:blip r:embed="rId2"/>
          <a:stretch>
            <a:fillRect/>
          </a:stretch>
        </p:blipFill>
        <p:spPr>
          <a:xfrm>
            <a:off x="10846737" y="77857"/>
            <a:ext cx="1266028" cy="956255"/>
          </a:xfrm>
          <a:prstGeom prst="rect">
            <a:avLst/>
          </a:prstGeom>
        </p:spPr>
      </p:pic>
      <p:sp>
        <p:nvSpPr>
          <p:cNvPr id="12" name="Rectangle 11"/>
          <p:cNvSpPr/>
          <p:nvPr/>
        </p:nvSpPr>
        <p:spPr>
          <a:xfrm>
            <a:off x="9968066" y="0"/>
            <a:ext cx="723275"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5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4515" y="42594"/>
            <a:ext cx="198065" cy="193563"/>
          </a:xfrm>
          <a:prstGeom prst="rect">
            <a:avLst/>
          </a:prstGeom>
        </p:spPr>
      </p:pic>
      <p:sp>
        <p:nvSpPr>
          <p:cNvPr id="14" name="Rectangle 13"/>
          <p:cNvSpPr/>
          <p:nvPr/>
        </p:nvSpPr>
        <p:spPr>
          <a:xfrm>
            <a:off x="10800449" y="44322"/>
            <a:ext cx="1352102" cy="1035332"/>
          </a:xfrm>
          <a:prstGeom prst="rect">
            <a:avLst/>
          </a:prstGeom>
          <a:noFill/>
          <a:ln w="28575">
            <a:solidFill>
              <a:srgbClr val="F795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429321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sz="3200" b="1" noProof="0" dirty="0" smtClean="0">
                <a:latin typeface="Arial Black" panose="020B0A04020102020204" pitchFamily="34" charset="0"/>
                <a:cs typeface="Arial" panose="020B0604020202020204" pitchFamily="34" charset="0"/>
              </a:rPr>
              <a:t>LIIKUNTALUULOT </a:t>
            </a:r>
            <a:r>
              <a:rPr lang="fi-FI" sz="2800" b="1" noProof="0" dirty="0" smtClean="0">
                <a:latin typeface="Arial Black" panose="020B0A04020102020204" pitchFamily="34" charset="0"/>
                <a:cs typeface="Arial" panose="020B0604020202020204" pitchFamily="34" charset="0"/>
              </a:rPr>
              <a:t>– Liikuntaluulo 2</a:t>
            </a:r>
            <a:endParaRPr lang="fi-FI" sz="2800" b="1" noProof="0" dirty="0">
              <a:latin typeface="Arial Black" panose="020B0A04020102020204" pitchFamily="34" charset="0"/>
              <a:cs typeface="Arial" panose="020B0604020202020204" pitchFamily="34" charset="0"/>
            </a:endParaRPr>
          </a:p>
        </p:txBody>
      </p:sp>
      <p:sp>
        <p:nvSpPr>
          <p:cNvPr id="6" name="Content Placeholder 5"/>
          <p:cNvSpPr>
            <a:spLocks noGrp="1"/>
          </p:cNvSpPr>
          <p:nvPr>
            <p:ph idx="1"/>
          </p:nvPr>
        </p:nvSpPr>
        <p:spPr/>
        <p:txBody>
          <a:bodyPr/>
          <a:lstStyle/>
          <a:p>
            <a:pPr marL="0" indent="0">
              <a:buNone/>
            </a:pPr>
            <a:r>
              <a:rPr lang="fi-FI" b="1" dirty="0">
                <a:latin typeface="Arial Black" panose="020B0A04020102020204" pitchFamily="34" charset="0"/>
              </a:rPr>
              <a:t>Luulo 2: Lihaksikas on uusi laiha</a:t>
            </a:r>
          </a:p>
          <a:p>
            <a:pPr marL="285750" lvl="0" indent="-285750"/>
            <a:r>
              <a:rPr lang="fi-FI" dirty="0">
                <a:solidFill>
                  <a:prstClr val="black"/>
                </a:solidFill>
              </a:rPr>
              <a:t>Kuvassa oleva nainen on </a:t>
            </a:r>
            <a:r>
              <a:rPr lang="fi-FI" dirty="0" err="1">
                <a:solidFill>
                  <a:prstClr val="black"/>
                </a:solidFill>
              </a:rPr>
              <a:t>fitness</a:t>
            </a:r>
            <a:r>
              <a:rPr lang="fi-FI" dirty="0">
                <a:solidFill>
                  <a:prstClr val="black"/>
                </a:solidFill>
              </a:rPr>
              <a:t>-alan ammattilainen, hänelläkin tarkkaillaan treenin turvallisuutta, kuvauksia varten vieläpä paastotaan, ja kuvaa on myös saatettu </a:t>
            </a:r>
            <a:r>
              <a:rPr lang="fi-FI" dirty="0" err="1">
                <a:solidFill>
                  <a:prstClr val="black"/>
                </a:solidFill>
              </a:rPr>
              <a:t>photoshopata</a:t>
            </a:r>
            <a:r>
              <a:rPr lang="fi-FI" dirty="0">
                <a:solidFill>
                  <a:prstClr val="black"/>
                </a:solidFill>
              </a:rPr>
              <a:t>.</a:t>
            </a:r>
          </a:p>
          <a:p>
            <a:pPr marL="0" indent="0">
              <a:buNone/>
            </a:pPr>
            <a:r>
              <a:rPr lang="fi-FI" dirty="0" smtClean="0">
                <a:solidFill>
                  <a:prstClr val="black"/>
                </a:solidFill>
                <a:sym typeface="Wingdings" panose="05000000000000000000" pitchFamily="2" charset="2"/>
              </a:rPr>
              <a:t>	</a:t>
            </a:r>
            <a:r>
              <a:rPr lang="fi-FI" sz="1600" b="1" dirty="0" smtClean="0">
                <a:solidFill>
                  <a:srgbClr val="F79520"/>
                </a:solidFill>
                <a:latin typeface="Arial Black" panose="020B0A04020102020204" pitchFamily="34" charset="0"/>
                <a:sym typeface="Wingdings" panose="05000000000000000000" pitchFamily="2" charset="2"/>
              </a:rPr>
              <a:t> </a:t>
            </a:r>
            <a:r>
              <a:rPr lang="fi-FI" sz="1600" b="1" dirty="0">
                <a:solidFill>
                  <a:srgbClr val="F79520"/>
                </a:solidFill>
                <a:latin typeface="Arial Black" panose="020B0A04020102020204" pitchFamily="34" charset="0"/>
                <a:sym typeface="Wingdings" panose="05000000000000000000" pitchFamily="2" charset="2"/>
              </a:rPr>
              <a:t>REVI LAPPU</a:t>
            </a:r>
            <a:endParaRPr lang="fi-FI" sz="1600" b="1" dirty="0">
              <a:solidFill>
                <a:srgbClr val="F79520"/>
              </a:solidFill>
              <a:latin typeface="Arial Black" panose="020B0A04020102020204" pitchFamily="34" charset="0"/>
            </a:endParaRPr>
          </a:p>
          <a:p>
            <a:pPr marL="285750" lvl="0" indent="-285750"/>
            <a:r>
              <a:rPr lang="fi-FI" dirty="0">
                <a:solidFill>
                  <a:prstClr val="black"/>
                </a:solidFill>
              </a:rPr>
              <a:t>Jos on ammattilainen, niin tämä on tietysti ok, mutta onko tällainen </a:t>
            </a:r>
            <a:r>
              <a:rPr lang="fi-FI" dirty="0" err="1">
                <a:solidFill>
                  <a:prstClr val="black"/>
                </a:solidFill>
              </a:rPr>
              <a:t>sixpack</a:t>
            </a:r>
            <a:r>
              <a:rPr lang="fi-FI" dirty="0">
                <a:solidFill>
                  <a:prstClr val="black"/>
                </a:solidFill>
              </a:rPr>
              <a:t> saavutettavissa oleva tavoite ei-ammattilaisille?</a:t>
            </a:r>
          </a:p>
          <a:p>
            <a:pPr lvl="1"/>
            <a:endParaRPr lang="fi-FI" b="1" dirty="0">
              <a:solidFill>
                <a:prstClr val="black"/>
              </a:solidFill>
            </a:endParaRPr>
          </a:p>
          <a:p>
            <a:pPr marL="0" lvl="0" indent="0">
              <a:buNone/>
            </a:pPr>
            <a:r>
              <a:rPr lang="fi-FI" b="1" dirty="0">
                <a:latin typeface="Arial Black" panose="020B0A04020102020204" pitchFamily="34" charset="0"/>
              </a:rPr>
              <a:t>Pointteja, jotka olisi hyvä käydä ryhmän kanssa läpi: </a:t>
            </a:r>
            <a:endParaRPr lang="fi-FI" dirty="0">
              <a:solidFill>
                <a:prstClr val="black"/>
              </a:solidFill>
            </a:endParaRPr>
          </a:p>
          <a:p>
            <a:pPr marL="285750" indent="-285750"/>
            <a:r>
              <a:rPr lang="fi-FI" dirty="0"/>
              <a:t>Nykyään annetaan liikaakin ymmärtää, että figuuri on ainoa syy treenata. Lihaksikkuus tai laihuus (”kehonmuokkaus”) ei ole treenin tärkeimpiä tavoitteita, vaan liikunnalla on paljon muitakin plussia, vaikka valitettavan usein nämä unohdetaan. </a:t>
            </a:r>
          </a:p>
          <a:p>
            <a:pPr marL="285750" indent="-285750"/>
            <a:r>
              <a:rPr lang="fi-FI" dirty="0"/>
              <a:t>Laihuus / lihaksikkuus ei takaa hyvinvointia tai terveyttä. </a:t>
            </a:r>
          </a:p>
          <a:p>
            <a:pPr marL="285750" indent="-285750"/>
            <a:r>
              <a:rPr lang="fi-FI" dirty="0"/>
              <a:t>Tutkimuksissa on todettu, että </a:t>
            </a:r>
            <a:r>
              <a:rPr lang="fi-FI" u="sng" dirty="0"/>
              <a:t>liikkuva ylipainoinen </a:t>
            </a:r>
            <a:r>
              <a:rPr lang="fi-FI" dirty="0"/>
              <a:t>on terveempi ja pitkäikäisempi kuin </a:t>
            </a:r>
            <a:r>
              <a:rPr lang="fi-FI" u="sng" dirty="0"/>
              <a:t>laiha liikkumaton</a:t>
            </a:r>
            <a:r>
              <a:rPr lang="fi-FI" dirty="0"/>
              <a:t>.</a:t>
            </a:r>
          </a:p>
          <a:p>
            <a:pPr marL="285750" indent="-285750"/>
            <a:r>
              <a:rPr lang="fi-FI" dirty="0"/>
              <a:t>Kuinka moni tunnistaa ajatuksen siitä, että treenataan ulkonäkösyistä? Kuka sen määrittelee kuka näyttää hyvältä? </a:t>
            </a:r>
            <a:endParaRPr lang="fi-FI" b="1" dirty="0"/>
          </a:p>
          <a:p>
            <a:pPr marL="742950" lvl="1" indent="-285750"/>
            <a:r>
              <a:rPr lang="fi-FI" dirty="0"/>
              <a:t>Missä määrin teidän mielestä voi treenata ulkonäkösyistä? </a:t>
            </a:r>
          </a:p>
          <a:p>
            <a:pPr marL="742950" lvl="1" indent="-285750"/>
            <a:r>
              <a:rPr lang="fi-FI" b="1" dirty="0"/>
              <a:t>Mitä muita liikunnan plussia teille tulee mieleen?</a:t>
            </a:r>
          </a:p>
          <a:p>
            <a:pPr marL="285750" indent="-285750"/>
            <a:r>
              <a:rPr lang="fi-FI" b="1" dirty="0"/>
              <a:t>Mitä tähän voisi kirjoittaa? </a:t>
            </a:r>
            <a:r>
              <a:rPr lang="fi-FI" b="1" dirty="0" err="1"/>
              <a:t>Esim</a:t>
            </a:r>
            <a:r>
              <a:rPr lang="fi-FI" b="1" dirty="0"/>
              <a:t>: </a:t>
            </a:r>
          </a:p>
          <a:p>
            <a:pPr marL="742950" lvl="1" indent="-285750"/>
            <a:r>
              <a:rPr lang="fi-FI" dirty="0">
                <a:solidFill>
                  <a:prstClr val="black"/>
                </a:solidFill>
              </a:rPr>
              <a:t>Kova työ on avain menestykseen, </a:t>
            </a:r>
            <a:r>
              <a:rPr lang="fi-FI" b="1" dirty="0">
                <a:solidFill>
                  <a:prstClr val="black"/>
                </a:solidFill>
              </a:rPr>
              <a:t>mutta voit määritellä, mitä menestys sinulle merkitsee (ei </a:t>
            </a:r>
            <a:r>
              <a:rPr lang="fi-FI" b="1" dirty="0" err="1">
                <a:solidFill>
                  <a:prstClr val="black"/>
                </a:solidFill>
              </a:rPr>
              <a:t>six-pack</a:t>
            </a:r>
            <a:r>
              <a:rPr lang="fi-FI" b="1" dirty="0">
                <a:solidFill>
                  <a:prstClr val="black"/>
                </a:solidFill>
              </a:rPr>
              <a:t>, vaan esim. </a:t>
            </a:r>
            <a:r>
              <a:rPr lang="fi-FI" b="1" u="sng" dirty="0">
                <a:solidFill>
                  <a:prstClr val="black"/>
                </a:solidFill>
              </a:rPr>
              <a:t>taito</a:t>
            </a:r>
            <a:r>
              <a:rPr lang="fi-FI" b="1" dirty="0">
                <a:solidFill>
                  <a:prstClr val="black"/>
                </a:solidFill>
              </a:rPr>
              <a:t>)</a:t>
            </a:r>
          </a:p>
          <a:p>
            <a:pPr marL="742950" lvl="1" indent="-285750"/>
            <a:r>
              <a:rPr lang="fi-FI" dirty="0">
                <a:solidFill>
                  <a:prstClr val="black"/>
                </a:solidFill>
              </a:rPr>
              <a:t>Lihaksikkuus ja lihakset ovat tärkeitä asioita, mutta</a:t>
            </a:r>
            <a:r>
              <a:rPr lang="fi-FI" b="1" dirty="0">
                <a:solidFill>
                  <a:prstClr val="black"/>
                </a:solidFill>
              </a:rPr>
              <a:t> lihaksikkuuden ei tarvitse olla näin kärjistynyttä.</a:t>
            </a:r>
            <a:endParaRPr lang="fi-FI" b="1" dirty="0"/>
          </a:p>
          <a:p>
            <a:pPr marL="285750" indent="-285750"/>
            <a:r>
              <a:rPr lang="fi-FI" dirty="0"/>
              <a:t>Onko esimerkiksi keholle on luonnollista, että siinä ei ole lainkaan rasvaa? (erityisesti naisilla vaikutus hormonitasapainoon)</a:t>
            </a:r>
          </a:p>
          <a:p>
            <a:endParaRPr lang="fi-FI" sz="1600" dirty="0"/>
          </a:p>
          <a:p>
            <a:endParaRPr lang="fi-FI" dirty="0"/>
          </a:p>
        </p:txBody>
      </p:sp>
      <p:sp>
        <p:nvSpPr>
          <p:cNvPr id="8" name="Sisällön paikkamerkki 2"/>
          <p:cNvSpPr txBox="1">
            <a:spLocks/>
          </p:cNvSpPr>
          <p:nvPr/>
        </p:nvSpPr>
        <p:spPr>
          <a:xfrm>
            <a:off x="838201" y="1429555"/>
            <a:ext cx="10986654" cy="47474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i-FI" dirty="0">
              <a:solidFill>
                <a:prstClr val="black"/>
              </a:solidFill>
            </a:endParaRPr>
          </a:p>
        </p:txBody>
      </p:sp>
      <p:pic>
        <p:nvPicPr>
          <p:cNvPr id="3" name="Kuva 2"/>
          <p:cNvPicPr>
            <a:picLocks noChangeAspect="1"/>
          </p:cNvPicPr>
          <p:nvPr/>
        </p:nvPicPr>
        <p:blipFill>
          <a:blip r:embed="rId2"/>
          <a:stretch>
            <a:fillRect/>
          </a:stretch>
        </p:blipFill>
        <p:spPr>
          <a:xfrm>
            <a:off x="10874892" y="91269"/>
            <a:ext cx="1242574" cy="938358"/>
          </a:xfrm>
          <a:prstGeom prst="rect">
            <a:avLst/>
          </a:prstGeom>
        </p:spPr>
      </p:pic>
      <p:sp>
        <p:nvSpPr>
          <p:cNvPr id="12" name="Rectangle 11"/>
          <p:cNvSpPr/>
          <p:nvPr/>
        </p:nvSpPr>
        <p:spPr>
          <a:xfrm>
            <a:off x="9968066" y="0"/>
            <a:ext cx="723275" cy="307777"/>
          </a:xfrm>
          <a:prstGeom prst="rect">
            <a:avLst/>
          </a:prstGeom>
        </p:spPr>
        <p:txBody>
          <a:bodyPr wrap="none">
            <a:spAutoFit/>
          </a:bodyPr>
          <a:lstStyle/>
          <a:p>
            <a:r>
              <a:rPr lang="fi-FI" sz="1400" dirty="0" smtClean="0">
                <a:solidFill>
                  <a:prstClr val="black"/>
                </a:solidFill>
                <a:latin typeface="Arial Black" panose="020B0A04020102020204" pitchFamily="34" charset="0"/>
                <a:cs typeface="Arial" panose="020B0604020202020204" pitchFamily="34" charset="0"/>
              </a:rPr>
              <a:t>5 min</a:t>
            </a:r>
            <a:endParaRPr lang="fi-FI" sz="1400" dirty="0">
              <a:solidFill>
                <a:prstClr val="black"/>
              </a:solidFill>
              <a:latin typeface="Arial Black" panose="020B0A04020102020204" pitchFamily="34" charset="0"/>
              <a:cs typeface="Arial" panose="020B0604020202020204" pitchFamily="34" charset="0"/>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4515" y="42594"/>
            <a:ext cx="198065" cy="193563"/>
          </a:xfrm>
          <a:prstGeom prst="rect">
            <a:avLst/>
          </a:prstGeom>
        </p:spPr>
      </p:pic>
      <p:sp>
        <p:nvSpPr>
          <p:cNvPr id="14" name="Rectangle 13"/>
          <p:cNvSpPr/>
          <p:nvPr/>
        </p:nvSpPr>
        <p:spPr>
          <a:xfrm>
            <a:off x="10800449" y="44322"/>
            <a:ext cx="1352102" cy="1035332"/>
          </a:xfrm>
          <a:prstGeom prst="rect">
            <a:avLst/>
          </a:prstGeom>
          <a:noFill/>
          <a:ln w="28575">
            <a:solidFill>
              <a:srgbClr val="F795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solidFill>
                <a:prstClr val="white"/>
              </a:solidFill>
            </a:endParaRPr>
          </a:p>
        </p:txBody>
      </p:sp>
    </p:spTree>
    <p:extLst>
      <p:ext uri="{BB962C8B-B14F-4D97-AF65-F5344CB8AC3E}">
        <p14:creationId xmlns:p14="http://schemas.microsoft.com/office/powerpoint/2010/main" val="426164267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24">
      <a:dk1>
        <a:srgbClr val="080808"/>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C00000"/>
      </a:hlink>
      <a:folHlink>
        <a:srgbClr val="954F72"/>
      </a:folHlink>
    </a:clrScheme>
    <a:fontScheme name="Office-teema">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1809</Words>
  <Application>Microsoft Office PowerPoint</Application>
  <PresentationFormat>Widescreen</PresentationFormat>
  <Paragraphs>181</Paragraphs>
  <Slides>16</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Arial</vt:lpstr>
      <vt:lpstr>Arial </vt:lpstr>
      <vt:lpstr>Arial Black</vt:lpstr>
      <vt:lpstr>Calibri</vt:lpstr>
      <vt:lpstr>Calibri Light</vt:lpstr>
      <vt:lpstr>Wingdings</vt:lpstr>
      <vt:lpstr>1_Office Theme</vt:lpstr>
      <vt:lpstr>2_Office Theme</vt:lpstr>
      <vt:lpstr>1. LIIKKUJAJANA</vt:lpstr>
      <vt:lpstr>PowerPoint Presentation</vt:lpstr>
      <vt:lpstr>EXTRA: LIIKKUJAJANAN TÄRKEIMMÄT VIESTIT</vt:lpstr>
      <vt:lpstr>2. LIIKUNNAN SEURAUSKORTIT</vt:lpstr>
      <vt:lpstr>PowerPoint Presentation</vt:lpstr>
      <vt:lpstr>3. LIIKUNTALUULOT</vt:lpstr>
      <vt:lpstr>LIIKUNTALUULOT</vt:lpstr>
      <vt:lpstr>LIIKUNTALUULOT – Liikuntaluulo 1</vt:lpstr>
      <vt:lpstr>LIIKUNTALUULOT – Liikuntaluulo 2</vt:lpstr>
      <vt:lpstr>4. SMART- LIIKUNTATAVOITE- HARJOITUS</vt:lpstr>
      <vt:lpstr>LIIKUNTATAVOITE-HARJOITUS</vt:lpstr>
      <vt:lpstr>OMA SMART</vt:lpstr>
      <vt:lpstr>EXTRA: SMART-tavoitteen sisältö</vt:lpstr>
      <vt:lpstr>EXTRA: TAVOITE JA SUUNNITELMA</vt:lpstr>
      <vt:lpstr>5. LIIKUNNAN ESTEET: ONGELMANRATKAISU- RYHMÄT</vt:lpstr>
      <vt:lpstr>LIIKUNNAN ESTEET: ONGELMANRATKAISURYHMÄT </vt:lpstr>
    </vt:vector>
  </TitlesOfParts>
  <Company>University of Helsinki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Kaaja, Elisa A</dc:creator>
  <cp:lastModifiedBy>Palsola, Minttu A M</cp:lastModifiedBy>
  <cp:revision>14</cp:revision>
  <dcterms:created xsi:type="dcterms:W3CDTF">2018-06-11T12:43:23Z</dcterms:created>
  <dcterms:modified xsi:type="dcterms:W3CDTF">2019-03-25T07:51:48Z</dcterms:modified>
</cp:coreProperties>
</file>